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276" r:id="rId2"/>
    <p:sldId id="272" r:id="rId3"/>
    <p:sldId id="275" r:id="rId4"/>
    <p:sldId id="259" r:id="rId5"/>
    <p:sldId id="270" r:id="rId6"/>
    <p:sldId id="268" r:id="rId7"/>
    <p:sldId id="274" r:id="rId8"/>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FD5EA"/>
    <a:srgbClr val="E9EBF5"/>
    <a:srgbClr val="ED7D3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266" autoAdjust="0"/>
    <p:restoredTop sz="94660"/>
  </p:normalViewPr>
  <p:slideViewPr>
    <p:cSldViewPr snapToGrid="0">
      <p:cViewPr varScale="1">
        <p:scale>
          <a:sx n="123" d="100"/>
          <a:sy n="123" d="100"/>
        </p:scale>
        <p:origin x="2424"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BB910309-D72A-4B57-AC64-C6702D4C3C06}" type="datetimeFigureOut">
              <a:rPr kumimoji="1" lang="ja-JP" altLang="en-US" smtClean="0"/>
              <a:t>2026/2/26</a:t>
            </a:fld>
            <a:endParaRPr kumimoji="1" lang="ja-JP" altLang="en-US"/>
          </a:p>
        </p:txBody>
      </p:sp>
      <p:sp>
        <p:nvSpPr>
          <p:cNvPr id="4" name="スライド イメージ プレースホルダー 3"/>
          <p:cNvSpPr>
            <a:spLocks noGrp="1" noRot="1" noChangeAspect="1"/>
          </p:cNvSpPr>
          <p:nvPr>
            <p:ph type="sldImg" idx="2"/>
          </p:nvPr>
        </p:nvSpPr>
        <p:spPr>
          <a:xfrm>
            <a:off x="1166813" y="1243013"/>
            <a:ext cx="447357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0D7FA795-442C-477B-8F96-E5F1D0F2D121}" type="slidenum">
              <a:rPr kumimoji="1" lang="ja-JP" altLang="en-US" smtClean="0"/>
              <a:t>‹#›</a:t>
            </a:fld>
            <a:endParaRPr kumimoji="1" lang="ja-JP" altLang="en-US"/>
          </a:p>
        </p:txBody>
      </p:sp>
    </p:spTree>
    <p:extLst>
      <p:ext uri="{BB962C8B-B14F-4D97-AF65-F5344CB8AC3E}">
        <p14:creationId xmlns:p14="http://schemas.microsoft.com/office/powerpoint/2010/main" val="179709178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F4F73D-892A-0528-4FBD-824C712EBBA5}"/>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5A81E331-D585-D2B2-9854-C2526EF8702D}"/>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D4CD15F7-9FD4-174C-F1A9-A2EA2E0E1345}"/>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6AB63F07-0A88-AD49-A67B-C911F3718F01}"/>
              </a:ext>
            </a:extLst>
          </p:cNvPr>
          <p:cNvSpPr>
            <a:spLocks noGrp="1"/>
          </p:cNvSpPr>
          <p:nvPr>
            <p:ph type="sldNum" sz="quarter" idx="10"/>
          </p:nvPr>
        </p:nvSpPr>
        <p:spPr/>
        <p:txBody>
          <a:bodyPr/>
          <a:lstStyle/>
          <a:p>
            <a:fld id="{F1552E09-86D9-4CB3-8FAE-DDE49EC72E7C}" type="slidenum">
              <a:rPr kumimoji="1" lang="ja-JP" altLang="en-US" smtClean="0"/>
              <a:t>2</a:t>
            </a:fld>
            <a:endParaRPr kumimoji="1" lang="ja-JP" altLang="en-US"/>
          </a:p>
        </p:txBody>
      </p:sp>
    </p:spTree>
    <p:extLst>
      <p:ext uri="{BB962C8B-B14F-4D97-AF65-F5344CB8AC3E}">
        <p14:creationId xmlns:p14="http://schemas.microsoft.com/office/powerpoint/2010/main" val="15665325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A11124-0D77-C0A1-9F6C-045F2D1C249B}"/>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04D14424-6081-5731-3531-6B10B5F2D1A5}"/>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E7AFA2EE-AAC1-4EB3-4E3B-311EE4F2E982}"/>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B20FFEE5-3F52-0503-5A87-00D8EE5A1F8F}"/>
              </a:ext>
            </a:extLst>
          </p:cNvPr>
          <p:cNvSpPr>
            <a:spLocks noGrp="1"/>
          </p:cNvSpPr>
          <p:nvPr>
            <p:ph type="sldNum" sz="quarter" idx="10"/>
          </p:nvPr>
        </p:nvSpPr>
        <p:spPr/>
        <p:txBody>
          <a:bodyPr/>
          <a:lstStyle/>
          <a:p>
            <a:fld id="{F1552E09-86D9-4CB3-8FAE-DDE49EC72E7C}" type="slidenum">
              <a:rPr kumimoji="1" lang="ja-JP" altLang="en-US" smtClean="0"/>
              <a:t>3</a:t>
            </a:fld>
            <a:endParaRPr kumimoji="1" lang="ja-JP" altLang="en-US"/>
          </a:p>
        </p:txBody>
      </p:sp>
    </p:spTree>
    <p:extLst>
      <p:ext uri="{BB962C8B-B14F-4D97-AF65-F5344CB8AC3E}">
        <p14:creationId xmlns:p14="http://schemas.microsoft.com/office/powerpoint/2010/main" val="39653606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F1552E09-86D9-4CB3-8FAE-DDE49EC72E7C}" type="slidenum">
              <a:rPr kumimoji="1" lang="ja-JP" altLang="en-US" smtClean="0"/>
              <a:t>4</a:t>
            </a:fld>
            <a:endParaRPr kumimoji="1" lang="ja-JP" altLang="en-US"/>
          </a:p>
        </p:txBody>
      </p:sp>
    </p:spTree>
    <p:extLst>
      <p:ext uri="{BB962C8B-B14F-4D97-AF65-F5344CB8AC3E}">
        <p14:creationId xmlns:p14="http://schemas.microsoft.com/office/powerpoint/2010/main" val="17681857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3416AB-7208-97B6-B382-B26293694C63}"/>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10185826-EF1C-C0D2-6222-A37C7A85ED4C}"/>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2ABF77C2-A01C-909C-E1D3-D3EB1103118D}"/>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3D9B8AB1-AB92-8A13-05C9-3272C76AA265}"/>
              </a:ext>
            </a:extLst>
          </p:cNvPr>
          <p:cNvSpPr>
            <a:spLocks noGrp="1"/>
          </p:cNvSpPr>
          <p:nvPr>
            <p:ph type="sldNum" sz="quarter" idx="10"/>
          </p:nvPr>
        </p:nvSpPr>
        <p:spPr/>
        <p:txBody>
          <a:bodyPr/>
          <a:lstStyle/>
          <a:p>
            <a:fld id="{F1552E09-86D9-4CB3-8FAE-DDE49EC72E7C}" type="slidenum">
              <a:rPr kumimoji="1" lang="ja-JP" altLang="en-US" smtClean="0"/>
              <a:t>5</a:t>
            </a:fld>
            <a:endParaRPr kumimoji="1" lang="ja-JP" altLang="en-US"/>
          </a:p>
        </p:txBody>
      </p:sp>
    </p:spTree>
    <p:extLst>
      <p:ext uri="{BB962C8B-B14F-4D97-AF65-F5344CB8AC3E}">
        <p14:creationId xmlns:p14="http://schemas.microsoft.com/office/powerpoint/2010/main" val="5582322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ED71E2-52CB-DC54-94E1-EEB7F7E2272D}"/>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BBF77C83-4C6C-8DD0-517F-67140E9BB22B}"/>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B53E6B1A-7E54-1251-8136-935DFFF416A8}"/>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D6136A24-0DEF-3453-5644-0D5BB77D4641}"/>
              </a:ext>
            </a:extLst>
          </p:cNvPr>
          <p:cNvSpPr>
            <a:spLocks noGrp="1"/>
          </p:cNvSpPr>
          <p:nvPr>
            <p:ph type="sldNum" sz="quarter" idx="10"/>
          </p:nvPr>
        </p:nvSpPr>
        <p:spPr/>
        <p:txBody>
          <a:bodyPr/>
          <a:lstStyle/>
          <a:p>
            <a:fld id="{F1552E09-86D9-4CB3-8FAE-DDE49EC72E7C}" type="slidenum">
              <a:rPr kumimoji="1" lang="ja-JP" altLang="en-US" smtClean="0"/>
              <a:t>6</a:t>
            </a:fld>
            <a:endParaRPr kumimoji="1" lang="ja-JP" altLang="en-US"/>
          </a:p>
        </p:txBody>
      </p:sp>
    </p:spTree>
    <p:extLst>
      <p:ext uri="{BB962C8B-B14F-4D97-AF65-F5344CB8AC3E}">
        <p14:creationId xmlns:p14="http://schemas.microsoft.com/office/powerpoint/2010/main" val="29093026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214ACD-F5AF-22AC-264E-111AD92B196E}"/>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1480AF1E-A0E1-4C0C-B82F-BBE46966D67F}"/>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C57550EB-7D84-AF73-F003-0205BB35AD51}"/>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C5C0FA56-BA2B-2F98-2D4E-93FE54AAACB9}"/>
              </a:ext>
            </a:extLst>
          </p:cNvPr>
          <p:cNvSpPr>
            <a:spLocks noGrp="1"/>
          </p:cNvSpPr>
          <p:nvPr>
            <p:ph type="sldNum" sz="quarter" idx="10"/>
          </p:nvPr>
        </p:nvSpPr>
        <p:spPr/>
        <p:txBody>
          <a:bodyPr/>
          <a:lstStyle/>
          <a:p>
            <a:fld id="{F1552E09-86D9-4CB3-8FAE-DDE49EC72E7C}" type="slidenum">
              <a:rPr kumimoji="1" lang="ja-JP" altLang="en-US" smtClean="0"/>
              <a:t>7</a:t>
            </a:fld>
            <a:endParaRPr kumimoji="1" lang="ja-JP" altLang="en-US"/>
          </a:p>
        </p:txBody>
      </p:sp>
    </p:spTree>
    <p:extLst>
      <p:ext uri="{BB962C8B-B14F-4D97-AF65-F5344CB8AC3E}">
        <p14:creationId xmlns:p14="http://schemas.microsoft.com/office/powerpoint/2010/main" val="4249592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D9308BF9-0760-46DE-9D77-10014004DF5F}" type="datetimeFigureOut">
              <a:rPr kumimoji="1" lang="ja-JP" altLang="en-US" smtClean="0"/>
              <a:t>2026/2/26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02D72E5-9252-48B0-9A39-63DF7A1CB80F}" type="slidenum">
              <a:rPr kumimoji="1" lang="ja-JP" altLang="en-US" smtClean="0"/>
              <a:t>‹#›</a:t>
            </a:fld>
            <a:endParaRPr kumimoji="1" lang="ja-JP" altLang="en-US"/>
          </a:p>
        </p:txBody>
      </p:sp>
    </p:spTree>
    <p:extLst>
      <p:ext uri="{BB962C8B-B14F-4D97-AF65-F5344CB8AC3E}">
        <p14:creationId xmlns:p14="http://schemas.microsoft.com/office/powerpoint/2010/main" val="40179397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9308BF9-0760-46DE-9D77-10014004DF5F}" type="datetimeFigureOut">
              <a:rPr kumimoji="1" lang="ja-JP" altLang="en-US" smtClean="0"/>
              <a:t>2026/2/26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02D72E5-9252-48B0-9A39-63DF7A1CB80F}" type="slidenum">
              <a:rPr kumimoji="1" lang="ja-JP" altLang="en-US" smtClean="0"/>
              <a:t>‹#›</a:t>
            </a:fld>
            <a:endParaRPr kumimoji="1" lang="ja-JP" altLang="en-US"/>
          </a:p>
        </p:txBody>
      </p:sp>
    </p:spTree>
    <p:extLst>
      <p:ext uri="{BB962C8B-B14F-4D97-AF65-F5344CB8AC3E}">
        <p14:creationId xmlns:p14="http://schemas.microsoft.com/office/powerpoint/2010/main" val="30622067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9308BF9-0760-46DE-9D77-10014004DF5F}" type="datetimeFigureOut">
              <a:rPr kumimoji="1" lang="ja-JP" altLang="en-US" smtClean="0"/>
              <a:t>2026/2/26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02D72E5-9252-48B0-9A39-63DF7A1CB80F}" type="slidenum">
              <a:rPr kumimoji="1" lang="ja-JP" altLang="en-US" smtClean="0"/>
              <a:t>‹#›</a:t>
            </a:fld>
            <a:endParaRPr kumimoji="1" lang="ja-JP" altLang="en-US"/>
          </a:p>
        </p:txBody>
      </p:sp>
    </p:spTree>
    <p:extLst>
      <p:ext uri="{BB962C8B-B14F-4D97-AF65-F5344CB8AC3E}">
        <p14:creationId xmlns:p14="http://schemas.microsoft.com/office/powerpoint/2010/main" val="7501052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9308BF9-0760-46DE-9D77-10014004DF5F}" type="datetimeFigureOut">
              <a:rPr kumimoji="1" lang="ja-JP" altLang="en-US" smtClean="0"/>
              <a:t>2026/2/26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02D72E5-9252-48B0-9A39-63DF7A1CB80F}" type="slidenum">
              <a:rPr kumimoji="1" lang="ja-JP" altLang="en-US" smtClean="0"/>
              <a:t>‹#›</a:t>
            </a:fld>
            <a:endParaRPr kumimoji="1" lang="ja-JP" altLang="en-US"/>
          </a:p>
        </p:txBody>
      </p:sp>
    </p:spTree>
    <p:extLst>
      <p:ext uri="{BB962C8B-B14F-4D97-AF65-F5344CB8AC3E}">
        <p14:creationId xmlns:p14="http://schemas.microsoft.com/office/powerpoint/2010/main" val="20268184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D9308BF9-0760-46DE-9D77-10014004DF5F}" type="datetimeFigureOut">
              <a:rPr kumimoji="1" lang="ja-JP" altLang="en-US" smtClean="0"/>
              <a:t>2026/2/26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02D72E5-9252-48B0-9A39-63DF7A1CB80F}" type="slidenum">
              <a:rPr kumimoji="1" lang="ja-JP" altLang="en-US" smtClean="0"/>
              <a:t>‹#›</a:t>
            </a:fld>
            <a:endParaRPr kumimoji="1" lang="ja-JP" altLang="en-US"/>
          </a:p>
        </p:txBody>
      </p:sp>
    </p:spTree>
    <p:extLst>
      <p:ext uri="{BB962C8B-B14F-4D97-AF65-F5344CB8AC3E}">
        <p14:creationId xmlns:p14="http://schemas.microsoft.com/office/powerpoint/2010/main" val="33435726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D9308BF9-0760-46DE-9D77-10014004DF5F}" type="datetimeFigureOut">
              <a:rPr kumimoji="1" lang="ja-JP" altLang="en-US" smtClean="0"/>
              <a:t>2026/2/26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02D72E5-9252-48B0-9A39-63DF7A1CB80F}" type="slidenum">
              <a:rPr kumimoji="1" lang="ja-JP" altLang="en-US" smtClean="0"/>
              <a:t>‹#›</a:t>
            </a:fld>
            <a:endParaRPr kumimoji="1" lang="ja-JP" altLang="en-US"/>
          </a:p>
        </p:txBody>
      </p:sp>
    </p:spTree>
    <p:extLst>
      <p:ext uri="{BB962C8B-B14F-4D97-AF65-F5344CB8AC3E}">
        <p14:creationId xmlns:p14="http://schemas.microsoft.com/office/powerpoint/2010/main" val="8758923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D9308BF9-0760-46DE-9D77-10014004DF5F}" type="datetimeFigureOut">
              <a:rPr kumimoji="1" lang="ja-JP" altLang="en-US" smtClean="0"/>
              <a:t>2026/2/26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802D72E5-9252-48B0-9A39-63DF7A1CB80F}" type="slidenum">
              <a:rPr kumimoji="1" lang="ja-JP" altLang="en-US" smtClean="0"/>
              <a:t>‹#›</a:t>
            </a:fld>
            <a:endParaRPr kumimoji="1" lang="ja-JP" altLang="en-US"/>
          </a:p>
        </p:txBody>
      </p:sp>
    </p:spTree>
    <p:extLst>
      <p:ext uri="{BB962C8B-B14F-4D97-AF65-F5344CB8AC3E}">
        <p14:creationId xmlns:p14="http://schemas.microsoft.com/office/powerpoint/2010/main" val="34434978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D9308BF9-0760-46DE-9D77-10014004DF5F}" type="datetimeFigureOut">
              <a:rPr kumimoji="1" lang="ja-JP" altLang="en-US" smtClean="0"/>
              <a:t>2026/2/26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802D72E5-9252-48B0-9A39-63DF7A1CB80F}" type="slidenum">
              <a:rPr kumimoji="1" lang="ja-JP" altLang="en-US" smtClean="0"/>
              <a:t>‹#›</a:t>
            </a:fld>
            <a:endParaRPr kumimoji="1" lang="ja-JP" altLang="en-US"/>
          </a:p>
        </p:txBody>
      </p:sp>
    </p:spTree>
    <p:extLst>
      <p:ext uri="{BB962C8B-B14F-4D97-AF65-F5344CB8AC3E}">
        <p14:creationId xmlns:p14="http://schemas.microsoft.com/office/powerpoint/2010/main" val="13915104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308BF9-0760-46DE-9D77-10014004DF5F}" type="datetimeFigureOut">
              <a:rPr kumimoji="1" lang="ja-JP" altLang="en-US" smtClean="0"/>
              <a:t>2026/2/26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802D72E5-9252-48B0-9A39-63DF7A1CB80F}" type="slidenum">
              <a:rPr kumimoji="1" lang="ja-JP" altLang="en-US" smtClean="0"/>
              <a:t>‹#›</a:t>
            </a:fld>
            <a:endParaRPr kumimoji="1" lang="ja-JP" altLang="en-US"/>
          </a:p>
        </p:txBody>
      </p:sp>
    </p:spTree>
    <p:extLst>
      <p:ext uri="{BB962C8B-B14F-4D97-AF65-F5344CB8AC3E}">
        <p14:creationId xmlns:p14="http://schemas.microsoft.com/office/powerpoint/2010/main" val="18206519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9308BF9-0760-46DE-9D77-10014004DF5F}" type="datetimeFigureOut">
              <a:rPr kumimoji="1" lang="ja-JP" altLang="en-US" smtClean="0"/>
              <a:t>2026/2/26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02D72E5-9252-48B0-9A39-63DF7A1CB80F}" type="slidenum">
              <a:rPr kumimoji="1" lang="ja-JP" altLang="en-US" smtClean="0"/>
              <a:t>‹#›</a:t>
            </a:fld>
            <a:endParaRPr kumimoji="1" lang="ja-JP" altLang="en-US"/>
          </a:p>
        </p:txBody>
      </p:sp>
    </p:spTree>
    <p:extLst>
      <p:ext uri="{BB962C8B-B14F-4D97-AF65-F5344CB8AC3E}">
        <p14:creationId xmlns:p14="http://schemas.microsoft.com/office/powerpoint/2010/main" val="40689233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9308BF9-0760-46DE-9D77-10014004DF5F}" type="datetimeFigureOut">
              <a:rPr kumimoji="1" lang="ja-JP" altLang="en-US" smtClean="0"/>
              <a:t>2026/2/26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02D72E5-9252-48B0-9A39-63DF7A1CB80F}" type="slidenum">
              <a:rPr kumimoji="1" lang="ja-JP" altLang="en-US" smtClean="0"/>
              <a:t>‹#›</a:t>
            </a:fld>
            <a:endParaRPr kumimoji="1" lang="ja-JP" altLang="en-US"/>
          </a:p>
        </p:txBody>
      </p:sp>
    </p:spTree>
    <p:extLst>
      <p:ext uri="{BB962C8B-B14F-4D97-AF65-F5344CB8AC3E}">
        <p14:creationId xmlns:p14="http://schemas.microsoft.com/office/powerpoint/2010/main" val="27212703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308BF9-0760-46DE-9D77-10014004DF5F}" type="datetimeFigureOut">
              <a:rPr kumimoji="1" lang="ja-JP" altLang="en-US" smtClean="0"/>
              <a:t>2026/2/26</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02D72E5-9252-48B0-9A39-63DF7A1CB80F}" type="slidenum">
              <a:rPr kumimoji="1" lang="ja-JP" altLang="en-US" smtClean="0"/>
              <a:t>‹#›</a:t>
            </a:fld>
            <a:endParaRPr kumimoji="1" lang="ja-JP" altLang="en-US"/>
          </a:p>
        </p:txBody>
      </p:sp>
    </p:spTree>
    <p:extLst>
      <p:ext uri="{BB962C8B-B14F-4D97-AF65-F5344CB8AC3E}">
        <p14:creationId xmlns:p14="http://schemas.microsoft.com/office/powerpoint/2010/main" val="96807469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ant-kenkyu@nipr.ac.jp"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5BC10D68-2203-99F4-79DB-0390EC521B36}"/>
              </a:ext>
            </a:extLst>
          </p:cNvPr>
          <p:cNvSpPr txBox="1"/>
          <p:nvPr/>
        </p:nvSpPr>
        <p:spPr>
          <a:xfrm>
            <a:off x="530469" y="577677"/>
            <a:ext cx="8083061" cy="5878532"/>
          </a:xfrm>
          <a:prstGeom prst="rect">
            <a:avLst/>
          </a:prstGeom>
          <a:noFill/>
          <a:ln>
            <a:noFill/>
            <a:prstDash val="dash"/>
          </a:ln>
        </p:spPr>
        <p:txBody>
          <a:bodyPr wrap="square" rtlCol="0">
            <a:spAutoFit/>
          </a:bodyPr>
          <a:lstStyle/>
          <a:p>
            <a:pPr algn="ctr"/>
            <a:r>
              <a:rPr lang="ja-JP" altLang="en-US" sz="2400">
                <a:latin typeface="MS PGothic" panose="020B0600070205080204" pitchFamily="34" charset="-128"/>
                <a:ea typeface="MS PGothic" panose="020B0600070205080204" pitchFamily="34" charset="-128"/>
              </a:rPr>
              <a:t>南極地域観測事業第</a:t>
            </a:r>
            <a:r>
              <a:rPr lang="en-US" altLang="ja-JP" sz="2400" dirty="0">
                <a:latin typeface="MS PGothic" panose="020B0600070205080204" pitchFamily="34" charset="-128"/>
                <a:ea typeface="MS PGothic" panose="020B0600070205080204" pitchFamily="34" charset="-128"/>
              </a:rPr>
              <a:t>Ⅺ</a:t>
            </a:r>
            <a:r>
              <a:rPr lang="ja-JP" altLang="en-US" sz="2400">
                <a:latin typeface="MS PGothic" panose="020B0600070205080204" pitchFamily="34" charset="-128"/>
                <a:ea typeface="MS PGothic" panose="020B0600070205080204" pitchFamily="34" charset="-128"/>
              </a:rPr>
              <a:t>期の重要な課題検討ワークショップ</a:t>
            </a:r>
            <a:endParaRPr lang="en-US" altLang="ja-JP" sz="2400" dirty="0">
              <a:latin typeface="MS PGothic" panose="020B0600070205080204" pitchFamily="34" charset="-128"/>
              <a:ea typeface="MS PGothic" panose="020B0600070205080204" pitchFamily="34" charset="-128"/>
            </a:endParaRPr>
          </a:p>
          <a:p>
            <a:pPr algn="ctr"/>
            <a:r>
              <a:rPr lang="ja-JP" altLang="en-US" sz="2400">
                <a:latin typeface="MS PGothic" panose="020B0600070205080204" pitchFamily="34" charset="-128"/>
                <a:ea typeface="MS PGothic" panose="020B0600070205080204" pitchFamily="34" charset="-128"/>
              </a:rPr>
              <a:t>提案フォーマット記入上の注意</a:t>
            </a:r>
            <a:endParaRPr lang="en-US" altLang="ja-JP" sz="2400" dirty="0">
              <a:latin typeface="MS PGothic" panose="020B0600070205080204" pitchFamily="34" charset="-128"/>
              <a:ea typeface="MS PGothic" panose="020B0600070205080204" pitchFamily="34" charset="-128"/>
            </a:endParaRPr>
          </a:p>
          <a:p>
            <a:pPr marL="285750" indent="-285750">
              <a:buFont typeface="Wingdings" pitchFamily="2" charset="2"/>
              <a:buChar char="l"/>
            </a:pPr>
            <a:endParaRPr lang="en-US" altLang="ja-JP" sz="2000" dirty="0">
              <a:latin typeface="MS PGothic" panose="020B0600070205080204" pitchFamily="34" charset="-128"/>
              <a:ea typeface="MS PGothic" panose="020B0600070205080204" pitchFamily="34" charset="-128"/>
            </a:endParaRPr>
          </a:p>
          <a:p>
            <a:pPr marL="285750" indent="-285750">
              <a:buFont typeface="Wingdings" pitchFamily="2" charset="2"/>
              <a:buChar char="l"/>
            </a:pPr>
            <a:endParaRPr lang="en-US" altLang="ja-JP" sz="2000" dirty="0">
              <a:latin typeface="MS PGothic" panose="020B0600070205080204" pitchFamily="34" charset="-128"/>
              <a:ea typeface="MS PGothic" panose="020B0600070205080204" pitchFamily="34" charset="-128"/>
            </a:endParaRPr>
          </a:p>
          <a:p>
            <a:pPr marL="285750" indent="-285750">
              <a:buFont typeface="Wingdings" pitchFamily="2" charset="2"/>
              <a:buChar char="l"/>
            </a:pPr>
            <a:r>
              <a:rPr lang="ja-JP" altLang="en-US">
                <a:latin typeface="MS PGothic" panose="020B0600070205080204" pitchFamily="34" charset="-128"/>
                <a:ea typeface="MS PGothic" panose="020B0600070205080204" pitchFamily="34" charset="-128"/>
              </a:rPr>
              <a:t>見出しやテキストボックスの配置は適宜調整して構いません。</a:t>
            </a:r>
            <a:endParaRPr lang="en-US" altLang="ja-JP" dirty="0">
              <a:latin typeface="MS PGothic" panose="020B0600070205080204" pitchFamily="34" charset="-128"/>
              <a:ea typeface="MS PGothic" panose="020B0600070205080204" pitchFamily="34" charset="-128"/>
            </a:endParaRPr>
          </a:p>
          <a:p>
            <a:pPr marL="285750" indent="-285750">
              <a:buFont typeface="Wingdings" pitchFamily="2" charset="2"/>
              <a:buChar char="l"/>
            </a:pPr>
            <a:r>
              <a:rPr lang="ja-JP" altLang="en-US">
                <a:latin typeface="MS PGothic" panose="020B0600070205080204" pitchFamily="34" charset="-128"/>
                <a:ea typeface="MS PGothic" panose="020B0600070205080204" pitchFamily="34" charset="-128"/>
              </a:rPr>
              <a:t>スライドは追加</a:t>
            </a:r>
            <a:r>
              <a:rPr lang="en-US" altLang="ja-JP" dirty="0">
                <a:latin typeface="MS PGothic" panose="020B0600070205080204" pitchFamily="34" charset="-128"/>
                <a:ea typeface="MS PGothic" panose="020B0600070205080204" pitchFamily="34" charset="-128"/>
              </a:rPr>
              <a:t>/</a:t>
            </a:r>
            <a:r>
              <a:rPr lang="ja-JP" altLang="en-US">
                <a:latin typeface="MS PGothic" panose="020B0600070205080204" pitchFamily="34" charset="-128"/>
                <a:ea typeface="MS PGothic" panose="020B0600070205080204" pitchFamily="34" charset="-128"/>
              </a:rPr>
              <a:t>削除しないでください。</a:t>
            </a:r>
            <a:br>
              <a:rPr lang="en-US" altLang="ja-JP" dirty="0">
                <a:latin typeface="MS PGothic" panose="020B0600070205080204" pitchFamily="34" charset="-128"/>
                <a:ea typeface="MS PGothic" panose="020B0600070205080204" pitchFamily="34" charset="-128"/>
              </a:rPr>
            </a:br>
            <a:endParaRPr kumimoji="1" lang="en-US" altLang="ja-JP" dirty="0">
              <a:latin typeface="MS PGothic" panose="020B0600070205080204" pitchFamily="34" charset="-128"/>
              <a:ea typeface="MS PGothic" panose="020B0600070205080204" pitchFamily="34" charset="-128"/>
            </a:endParaRPr>
          </a:p>
          <a:p>
            <a:pPr marL="285750" indent="-285750">
              <a:buFont typeface="Wingdings" pitchFamily="2" charset="2"/>
              <a:buChar char="l"/>
            </a:pPr>
            <a:r>
              <a:rPr lang="ja-JP" altLang="en-US">
                <a:latin typeface="MS PGothic" panose="020B0600070205080204" pitchFamily="34" charset="-128"/>
                <a:ea typeface="MS PGothic" panose="020B0600070205080204" pitchFamily="34" charset="-128"/>
              </a:rPr>
              <a:t>ワークショップ当日は、本フォーマットによりご発表いただきます。</a:t>
            </a:r>
          </a:p>
          <a:p>
            <a:pPr marL="285750" indent="-285750">
              <a:buFont typeface="Wingdings" pitchFamily="2" charset="2"/>
              <a:buChar char="l"/>
            </a:pPr>
            <a:r>
              <a:rPr lang="ja-JP" altLang="en-US">
                <a:latin typeface="MS PGothic" panose="020B0600070205080204" pitchFamily="34" charset="-128"/>
                <a:ea typeface="MS PGothic" panose="020B0600070205080204" pitchFamily="34" charset="-128"/>
              </a:rPr>
              <a:t>質疑応答では、別途用意した補足スライドを用いてご説明いただけます。</a:t>
            </a:r>
            <a:br>
              <a:rPr lang="en-US" altLang="ja-JP" dirty="0">
                <a:latin typeface="MS PGothic" panose="020B0600070205080204" pitchFamily="34" charset="-128"/>
                <a:ea typeface="MS PGothic" panose="020B0600070205080204" pitchFamily="34" charset="-128"/>
              </a:rPr>
            </a:br>
            <a:r>
              <a:rPr lang="ja-JP" altLang="en-US">
                <a:latin typeface="MS PGothic" panose="020B0600070205080204" pitchFamily="34" charset="-128"/>
                <a:ea typeface="MS PGothic" panose="020B0600070205080204" pitchFamily="34" charset="-128"/>
              </a:rPr>
              <a:t>（補足スライドは事前提出不要）</a:t>
            </a:r>
            <a:endParaRPr lang="en-US" altLang="ja-JP" dirty="0">
              <a:latin typeface="MS PGothic" panose="020B0600070205080204" pitchFamily="34" charset="-128"/>
              <a:ea typeface="MS PGothic" panose="020B0600070205080204" pitchFamily="34" charset="-128"/>
            </a:endParaRPr>
          </a:p>
          <a:p>
            <a:pPr marL="285750" indent="-285750">
              <a:buFont typeface="Wingdings" pitchFamily="2" charset="2"/>
              <a:buChar char="l"/>
            </a:pPr>
            <a:r>
              <a:rPr lang="ja-JP" altLang="en-US">
                <a:latin typeface="MS PGothic" panose="020B0600070205080204" pitchFamily="34" charset="-128"/>
                <a:ea typeface="MS PGothic" panose="020B0600070205080204" pitchFamily="34" charset="-128"/>
              </a:rPr>
              <a:t>発表時刻・時間は締切後にご連絡いたします。</a:t>
            </a:r>
            <a:br>
              <a:rPr lang="en-US" altLang="ja-JP" dirty="0">
                <a:latin typeface="MS PGothic" panose="020B0600070205080204" pitchFamily="34" charset="-128"/>
                <a:ea typeface="MS PGothic" panose="020B0600070205080204" pitchFamily="34" charset="-128"/>
              </a:rPr>
            </a:br>
            <a:r>
              <a:rPr lang="ja-JP" altLang="en-US">
                <a:latin typeface="MS PGothic" panose="020B0600070205080204" pitchFamily="34" charset="-128"/>
                <a:ea typeface="MS PGothic" panose="020B0600070205080204" pitchFamily="34" charset="-128"/>
              </a:rPr>
              <a:t>（発表</a:t>
            </a:r>
            <a:r>
              <a:rPr lang="en-US" altLang="ja-JP" dirty="0">
                <a:latin typeface="MS PGothic" panose="020B0600070205080204" pitchFamily="34" charset="-128"/>
                <a:ea typeface="MS PGothic" panose="020B0600070205080204" pitchFamily="34" charset="-128"/>
              </a:rPr>
              <a:t>10〜15</a:t>
            </a:r>
            <a:r>
              <a:rPr lang="ja-JP" altLang="en-US">
                <a:latin typeface="MS PGothic" panose="020B0600070205080204" pitchFamily="34" charset="-128"/>
                <a:ea typeface="MS PGothic" panose="020B0600070205080204" pitchFamily="34" charset="-128"/>
              </a:rPr>
              <a:t>分間、質疑</a:t>
            </a:r>
            <a:r>
              <a:rPr lang="en-US" altLang="ja-JP" dirty="0">
                <a:latin typeface="MS PGothic" panose="020B0600070205080204" pitchFamily="34" charset="-128"/>
                <a:ea typeface="MS PGothic" panose="020B0600070205080204" pitchFamily="34" charset="-128"/>
              </a:rPr>
              <a:t>5</a:t>
            </a:r>
            <a:r>
              <a:rPr lang="ja-JP" altLang="en-US">
                <a:latin typeface="MS PGothic" panose="020B0600070205080204" pitchFamily="34" charset="-128"/>
                <a:ea typeface="MS PGothic" panose="020B0600070205080204" pitchFamily="34" charset="-128"/>
              </a:rPr>
              <a:t>分間程度を予定）</a:t>
            </a:r>
          </a:p>
          <a:p>
            <a:pPr marL="285750" indent="-285750">
              <a:buFont typeface="Wingdings" pitchFamily="2" charset="2"/>
              <a:buChar char="l"/>
            </a:pPr>
            <a:endParaRPr lang="en-US" altLang="ja-JP" dirty="0">
              <a:latin typeface="MS PGothic" panose="020B0600070205080204" pitchFamily="34" charset="-128"/>
              <a:ea typeface="MS PGothic" panose="020B0600070205080204" pitchFamily="34" charset="-128"/>
            </a:endParaRPr>
          </a:p>
          <a:p>
            <a:pPr marL="285750" indent="-285750">
              <a:buFont typeface="Wingdings" pitchFamily="2" charset="2"/>
              <a:buChar char="l"/>
            </a:pPr>
            <a:r>
              <a:rPr lang="ja-JP" altLang="en-US">
                <a:solidFill>
                  <a:srgbClr val="FF0000"/>
                </a:solidFill>
                <a:latin typeface="MS PGothic" panose="020B0600070205080204" pitchFamily="34" charset="-128"/>
                <a:ea typeface="MS PGothic" panose="020B0600070205080204" pitchFamily="34" charset="-128"/>
              </a:rPr>
              <a:t>提出締切：</a:t>
            </a:r>
            <a:r>
              <a:rPr lang="en-US" altLang="ja-JP" dirty="0">
                <a:solidFill>
                  <a:srgbClr val="FF0000"/>
                </a:solidFill>
                <a:latin typeface="MS PGothic" panose="020B0600070205080204" pitchFamily="34" charset="-128"/>
                <a:ea typeface="MS PGothic" panose="020B0600070205080204" pitchFamily="34" charset="-128"/>
              </a:rPr>
              <a:t>2026</a:t>
            </a:r>
            <a:r>
              <a:rPr lang="ja-JP" altLang="en-US">
                <a:solidFill>
                  <a:srgbClr val="FF0000"/>
                </a:solidFill>
                <a:latin typeface="MS PGothic" panose="020B0600070205080204" pitchFamily="34" charset="-128"/>
                <a:ea typeface="MS PGothic" panose="020B0600070205080204" pitchFamily="34" charset="-128"/>
              </a:rPr>
              <a:t>年</a:t>
            </a:r>
            <a:r>
              <a:rPr lang="en-US" altLang="ja-JP" dirty="0">
                <a:solidFill>
                  <a:srgbClr val="FF0000"/>
                </a:solidFill>
                <a:latin typeface="MS PGothic" panose="020B0600070205080204" pitchFamily="34" charset="-128"/>
                <a:ea typeface="MS PGothic" panose="020B0600070205080204" pitchFamily="34" charset="-128"/>
              </a:rPr>
              <a:t>4</a:t>
            </a:r>
            <a:r>
              <a:rPr lang="ja-JP" altLang="en-US">
                <a:solidFill>
                  <a:srgbClr val="FF0000"/>
                </a:solidFill>
                <a:latin typeface="MS PGothic" panose="020B0600070205080204" pitchFamily="34" charset="-128"/>
                <a:ea typeface="MS PGothic" panose="020B0600070205080204" pitchFamily="34" charset="-128"/>
              </a:rPr>
              <a:t>月</a:t>
            </a:r>
            <a:r>
              <a:rPr lang="en-US" altLang="ja-JP" dirty="0">
                <a:solidFill>
                  <a:srgbClr val="FF0000"/>
                </a:solidFill>
                <a:latin typeface="MS PGothic" panose="020B0600070205080204" pitchFamily="34" charset="-128"/>
                <a:ea typeface="MS PGothic" panose="020B0600070205080204" pitchFamily="34" charset="-128"/>
              </a:rPr>
              <a:t>5</a:t>
            </a:r>
            <a:r>
              <a:rPr lang="ja-JP" altLang="en-US">
                <a:solidFill>
                  <a:srgbClr val="FF0000"/>
                </a:solidFill>
                <a:latin typeface="MS PGothic" panose="020B0600070205080204" pitchFamily="34" charset="-128"/>
                <a:ea typeface="MS PGothic" panose="020B0600070205080204" pitchFamily="34" charset="-128"/>
              </a:rPr>
              <a:t>日</a:t>
            </a:r>
            <a:r>
              <a:rPr lang="en-US" altLang="ja-JP" dirty="0">
                <a:solidFill>
                  <a:srgbClr val="FF0000"/>
                </a:solidFill>
                <a:latin typeface="MS PGothic" panose="020B0600070205080204" pitchFamily="34" charset="-128"/>
                <a:ea typeface="MS PGothic" panose="020B0600070205080204" pitchFamily="34" charset="-128"/>
              </a:rPr>
              <a:t>(</a:t>
            </a:r>
            <a:r>
              <a:rPr lang="ja-JP" altLang="en-US">
                <a:solidFill>
                  <a:srgbClr val="FF0000"/>
                </a:solidFill>
                <a:latin typeface="MS PGothic" panose="020B0600070205080204" pitchFamily="34" charset="-128"/>
                <a:ea typeface="MS PGothic" panose="020B0600070205080204" pitchFamily="34" charset="-128"/>
              </a:rPr>
              <a:t>日</a:t>
            </a:r>
            <a:r>
              <a:rPr lang="en-US" altLang="ja-JP" dirty="0">
                <a:solidFill>
                  <a:srgbClr val="FF0000"/>
                </a:solidFill>
                <a:latin typeface="MS PGothic" panose="020B0600070205080204" pitchFamily="34" charset="-128"/>
                <a:ea typeface="MS PGothic" panose="020B0600070205080204" pitchFamily="34" charset="-128"/>
              </a:rPr>
              <a:t>)</a:t>
            </a:r>
          </a:p>
          <a:p>
            <a:pPr marL="285750" indent="-285750">
              <a:buFont typeface="Wingdings" pitchFamily="2" charset="2"/>
              <a:buChar char="l"/>
            </a:pPr>
            <a:endParaRPr lang="en-US" altLang="ja-JP" dirty="0">
              <a:latin typeface="MS PGothic" panose="020B0600070205080204" pitchFamily="34" charset="-128"/>
              <a:ea typeface="MS PGothic" panose="020B0600070205080204" pitchFamily="34" charset="-128"/>
            </a:endParaRPr>
          </a:p>
          <a:p>
            <a:pPr marL="285750" indent="-285750">
              <a:buFont typeface="Wingdings" pitchFamily="2" charset="2"/>
              <a:buChar char="l"/>
            </a:pPr>
            <a:r>
              <a:rPr kumimoji="1" lang="ja-JP" altLang="en-US">
                <a:latin typeface="MS PGothic" panose="020B0600070205080204" pitchFamily="34" charset="-128"/>
                <a:ea typeface="MS PGothic" panose="020B0600070205080204" pitchFamily="34" charset="-128"/>
              </a:rPr>
              <a:t>提出先・お問い合わせ先</a:t>
            </a:r>
            <a:br>
              <a:rPr lang="en-US" altLang="ja-JP" dirty="0">
                <a:latin typeface="MS PGothic" panose="020B0600070205080204" pitchFamily="34" charset="-128"/>
                <a:ea typeface="MS PGothic" panose="020B0600070205080204" pitchFamily="34" charset="-128"/>
              </a:rPr>
            </a:br>
            <a:r>
              <a:rPr lang="ja-JP" altLang="en-US">
                <a:latin typeface="MS PGothic" panose="020B0600070205080204" pitchFamily="34" charset="-128"/>
                <a:ea typeface="MS PGothic" panose="020B0600070205080204" pitchFamily="34" charset="-128"/>
              </a:rPr>
              <a:t>国立極地研究所　南極観測センター　研究支援チーム</a:t>
            </a:r>
            <a:br>
              <a:rPr lang="en-US" altLang="ja-JP" dirty="0">
                <a:latin typeface="MS PGothic" panose="020B0600070205080204" pitchFamily="34" charset="-128"/>
                <a:ea typeface="MS PGothic" panose="020B0600070205080204" pitchFamily="34" charset="-128"/>
              </a:rPr>
            </a:br>
            <a:r>
              <a:rPr lang="en-US" altLang="ja-JP" dirty="0">
                <a:latin typeface="MS PGothic" panose="020B0600070205080204" pitchFamily="34" charset="-128"/>
                <a:ea typeface="MS PGothic" panose="020B0600070205080204" pitchFamily="34" charset="-128"/>
              </a:rPr>
              <a:t>E-mail</a:t>
            </a:r>
            <a:r>
              <a:rPr lang="ja-JP" altLang="en-US">
                <a:latin typeface="MS PGothic" panose="020B0600070205080204" pitchFamily="34" charset="-128"/>
                <a:ea typeface="MS PGothic" panose="020B0600070205080204" pitchFamily="34" charset="-128"/>
              </a:rPr>
              <a:t>：</a:t>
            </a:r>
            <a:r>
              <a:rPr lang="en-US" altLang="ja-JP" dirty="0">
                <a:latin typeface="MS PGothic" panose="020B0600070205080204" pitchFamily="34" charset="-128"/>
                <a:ea typeface="MS PGothic" panose="020B0600070205080204" pitchFamily="34" charset="-128"/>
                <a:hlinkClick r:id="rId2"/>
              </a:rPr>
              <a:t>ant-kenkyu@nipr.ac.jp</a:t>
            </a:r>
            <a:endParaRPr lang="en-US" altLang="ja-JP" dirty="0">
              <a:latin typeface="MS PGothic" panose="020B0600070205080204" pitchFamily="34" charset="-128"/>
              <a:ea typeface="MS PGothic" panose="020B0600070205080204" pitchFamily="34" charset="-128"/>
            </a:endParaRPr>
          </a:p>
          <a:p>
            <a:pPr marL="285750" indent="-285750">
              <a:buFont typeface="Wingdings" pitchFamily="2" charset="2"/>
              <a:buChar char="l"/>
            </a:pPr>
            <a:endParaRPr kumimoji="1" lang="en-US" altLang="ja-JP" dirty="0">
              <a:latin typeface="MS PGothic" panose="020B0600070205080204" pitchFamily="34" charset="-128"/>
              <a:ea typeface="MS PGothic" panose="020B0600070205080204" pitchFamily="34" charset="-128"/>
            </a:endParaRPr>
          </a:p>
          <a:p>
            <a:pPr marL="285750" indent="-285750">
              <a:buFont typeface="Wingdings" pitchFamily="2" charset="2"/>
              <a:buChar char="l"/>
            </a:pPr>
            <a:endParaRPr kumimoji="1" lang="en-US" altLang="ja-JP" dirty="0">
              <a:latin typeface="MS PGothic" panose="020B0600070205080204" pitchFamily="34" charset="-128"/>
              <a:ea typeface="MS PGothic" panose="020B0600070205080204" pitchFamily="34" charset="-128"/>
            </a:endParaRPr>
          </a:p>
        </p:txBody>
      </p:sp>
    </p:spTree>
    <p:extLst>
      <p:ext uri="{BB962C8B-B14F-4D97-AF65-F5344CB8AC3E}">
        <p14:creationId xmlns:p14="http://schemas.microsoft.com/office/powerpoint/2010/main" val="30709679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F9F158-1B96-9AFF-D8B2-0A41E8F11393}"/>
            </a:ext>
          </a:extLst>
        </p:cNvPr>
        <p:cNvGrpSpPr/>
        <p:nvPr/>
      </p:nvGrpSpPr>
      <p:grpSpPr>
        <a:xfrm>
          <a:off x="0" y="0"/>
          <a:ext cx="0" cy="0"/>
          <a:chOff x="0" y="0"/>
          <a:chExt cx="0" cy="0"/>
        </a:xfrm>
      </p:grpSpPr>
      <p:graphicFrame>
        <p:nvGraphicFramePr>
          <p:cNvPr id="6" name="表 5">
            <a:extLst>
              <a:ext uri="{FF2B5EF4-FFF2-40B4-BE49-F238E27FC236}">
                <a16:creationId xmlns:a16="http://schemas.microsoft.com/office/drawing/2014/main" id="{E31F2B1C-9F0F-E0BC-2BF8-DAA6E938C45D}"/>
              </a:ext>
            </a:extLst>
          </p:cNvPr>
          <p:cNvGraphicFramePr>
            <a:graphicFrameLocks noGrp="1"/>
          </p:cNvGraphicFramePr>
          <p:nvPr>
            <p:extLst>
              <p:ext uri="{D42A27DB-BD31-4B8C-83A1-F6EECF244321}">
                <p14:modId xmlns:p14="http://schemas.microsoft.com/office/powerpoint/2010/main" val="3912387293"/>
              </p:ext>
            </p:extLst>
          </p:nvPr>
        </p:nvGraphicFramePr>
        <p:xfrm>
          <a:off x="460662" y="2390135"/>
          <a:ext cx="8222673" cy="1607434"/>
        </p:xfrm>
        <a:graphic>
          <a:graphicData uri="http://schemas.openxmlformats.org/drawingml/2006/table">
            <a:tbl>
              <a:tblPr firstRow="1" bandRow="1">
                <a:tableStyleId>{5940675A-B579-460E-94D1-54222C63F5DA}</a:tableStyleId>
              </a:tblPr>
              <a:tblGrid>
                <a:gridCol w="2164775">
                  <a:extLst>
                    <a:ext uri="{9D8B030D-6E8A-4147-A177-3AD203B41FA5}">
                      <a16:colId xmlns:a16="http://schemas.microsoft.com/office/drawing/2014/main" val="20000"/>
                    </a:ext>
                  </a:extLst>
                </a:gridCol>
                <a:gridCol w="6057898">
                  <a:extLst>
                    <a:ext uri="{9D8B030D-6E8A-4147-A177-3AD203B41FA5}">
                      <a16:colId xmlns:a16="http://schemas.microsoft.com/office/drawing/2014/main" val="20001"/>
                    </a:ext>
                  </a:extLst>
                </a:gridCol>
              </a:tblGrid>
              <a:tr h="1607434">
                <a:tc>
                  <a:txBody>
                    <a:bodyPr/>
                    <a:lstStyle/>
                    <a:p>
                      <a:pPr algn="ctr"/>
                      <a:r>
                        <a:rPr kumimoji="1" lang="ja-JP" altLang="en-US" sz="2400" b="0">
                          <a:latin typeface="MS PGothic" panose="020B0600070205080204" pitchFamily="34" charset="-128"/>
                          <a:ea typeface="MS PGothic" panose="020B0600070205080204" pitchFamily="34" charset="-128"/>
                        </a:rPr>
                        <a:t>提案課題名</a:t>
                      </a:r>
                      <a:endParaRPr kumimoji="1" lang="ja-JP" altLang="en-US" sz="2400" b="0" dirty="0">
                        <a:latin typeface="MS PGothic" panose="020B0600070205080204" pitchFamily="34" charset="-128"/>
                        <a:ea typeface="MS PGothic" panose="020B0600070205080204" pitchFamily="34" charset="-128"/>
                      </a:endParaRPr>
                    </a:p>
                  </a:txBody>
                  <a:tcPr anchor="ctr"/>
                </a:tc>
                <a:tc>
                  <a:txBody>
                    <a:bodyPr/>
                    <a:lstStyle/>
                    <a:p>
                      <a:endParaRPr kumimoji="1" lang="ja-JP" altLang="en-US" sz="2400" b="0" dirty="0">
                        <a:solidFill>
                          <a:schemeClr val="tx1"/>
                        </a:solidFill>
                        <a:latin typeface="MS PGothic" panose="020B0600070205080204" pitchFamily="34" charset="-128"/>
                        <a:ea typeface="MS PGothic" panose="020B0600070205080204" pitchFamily="34" charset="-128"/>
                      </a:endParaRPr>
                    </a:p>
                  </a:txBody>
                  <a:tcPr anchor="ctr"/>
                </a:tc>
                <a:extLst>
                  <a:ext uri="{0D108BD9-81ED-4DB2-BD59-A6C34878D82A}">
                    <a16:rowId xmlns:a16="http://schemas.microsoft.com/office/drawing/2014/main" val="10001"/>
                  </a:ext>
                </a:extLst>
              </a:tr>
            </a:tbl>
          </a:graphicData>
        </a:graphic>
      </p:graphicFrame>
      <p:graphicFrame>
        <p:nvGraphicFramePr>
          <p:cNvPr id="2" name="表 1">
            <a:extLst>
              <a:ext uri="{FF2B5EF4-FFF2-40B4-BE49-F238E27FC236}">
                <a16:creationId xmlns:a16="http://schemas.microsoft.com/office/drawing/2014/main" id="{8B3B9D35-6521-A66C-7172-40D3E2DE1069}"/>
              </a:ext>
            </a:extLst>
          </p:cNvPr>
          <p:cNvGraphicFramePr>
            <a:graphicFrameLocks noGrp="1"/>
          </p:cNvGraphicFramePr>
          <p:nvPr>
            <p:extLst>
              <p:ext uri="{D42A27DB-BD31-4B8C-83A1-F6EECF244321}">
                <p14:modId xmlns:p14="http://schemas.microsoft.com/office/powerpoint/2010/main" val="2700272314"/>
              </p:ext>
            </p:extLst>
          </p:nvPr>
        </p:nvGraphicFramePr>
        <p:xfrm>
          <a:off x="460661" y="4312983"/>
          <a:ext cx="8222673" cy="1800000"/>
        </p:xfrm>
        <a:graphic>
          <a:graphicData uri="http://schemas.openxmlformats.org/drawingml/2006/table">
            <a:tbl>
              <a:tblPr firstRow="1" bandRow="1">
                <a:tableStyleId>{5940675A-B579-460E-94D1-54222C63F5DA}</a:tableStyleId>
              </a:tblPr>
              <a:tblGrid>
                <a:gridCol w="2164775">
                  <a:extLst>
                    <a:ext uri="{9D8B030D-6E8A-4147-A177-3AD203B41FA5}">
                      <a16:colId xmlns:a16="http://schemas.microsoft.com/office/drawing/2014/main" val="20000"/>
                    </a:ext>
                  </a:extLst>
                </a:gridCol>
                <a:gridCol w="6057898">
                  <a:extLst>
                    <a:ext uri="{9D8B030D-6E8A-4147-A177-3AD203B41FA5}">
                      <a16:colId xmlns:a16="http://schemas.microsoft.com/office/drawing/2014/main" val="20001"/>
                    </a:ext>
                  </a:extLst>
                </a:gridCol>
              </a:tblGrid>
              <a:tr h="600000">
                <a:tc>
                  <a:txBody>
                    <a:bodyPr/>
                    <a:lstStyle/>
                    <a:p>
                      <a:pPr algn="ctr"/>
                      <a:r>
                        <a:rPr kumimoji="1" lang="ja-JP" altLang="en-US" sz="2400" b="0">
                          <a:latin typeface="MS PGothic" panose="020B0600070205080204" pitchFamily="34" charset="-128"/>
                          <a:ea typeface="MS PGothic" panose="020B0600070205080204" pitchFamily="34" charset="-128"/>
                        </a:rPr>
                        <a:t>氏名</a:t>
                      </a:r>
                      <a:endParaRPr kumimoji="1" lang="ja-JP" altLang="en-US" sz="2400" b="0" dirty="0">
                        <a:latin typeface="MS PGothic" panose="020B0600070205080204" pitchFamily="34" charset="-128"/>
                        <a:ea typeface="MS PGothic" panose="020B0600070205080204" pitchFamily="34" charset="-128"/>
                      </a:endParaRPr>
                    </a:p>
                  </a:txBody>
                  <a:tcPr anchor="ctr"/>
                </a:tc>
                <a:tc>
                  <a:txBody>
                    <a:bodyPr/>
                    <a:lstStyle/>
                    <a:p>
                      <a:endParaRPr kumimoji="1" lang="ja-JP" altLang="en-US" sz="2400" b="0" dirty="0">
                        <a:solidFill>
                          <a:schemeClr val="tx1"/>
                        </a:solidFill>
                        <a:latin typeface="MS PGothic" panose="020B0600070205080204" pitchFamily="34" charset="-128"/>
                        <a:ea typeface="MS PGothic" panose="020B0600070205080204" pitchFamily="34" charset="-128"/>
                      </a:endParaRPr>
                    </a:p>
                  </a:txBody>
                  <a:tcPr anchor="ctr"/>
                </a:tc>
                <a:extLst>
                  <a:ext uri="{0D108BD9-81ED-4DB2-BD59-A6C34878D82A}">
                    <a16:rowId xmlns:a16="http://schemas.microsoft.com/office/drawing/2014/main" val="10002"/>
                  </a:ext>
                </a:extLst>
              </a:tr>
              <a:tr h="600000">
                <a:tc>
                  <a:txBody>
                    <a:bodyPr/>
                    <a:lstStyle/>
                    <a:p>
                      <a:pPr algn="ctr"/>
                      <a:r>
                        <a:rPr kumimoji="1" lang="ja-JP" altLang="en-US" sz="2400" b="0">
                          <a:latin typeface="MS PGothic" panose="020B0600070205080204" pitchFamily="34" charset="-128"/>
                          <a:ea typeface="MS PGothic" panose="020B0600070205080204" pitchFamily="34" charset="-128"/>
                        </a:rPr>
                        <a:t>所属</a:t>
                      </a:r>
                      <a:endParaRPr kumimoji="1" lang="ja-JP" altLang="en-US" sz="2400" b="0" dirty="0">
                        <a:latin typeface="MS PGothic" panose="020B0600070205080204" pitchFamily="34" charset="-128"/>
                        <a:ea typeface="MS PGothic" panose="020B0600070205080204" pitchFamily="34" charset="-128"/>
                      </a:endParaRPr>
                    </a:p>
                  </a:txBody>
                  <a:tcPr anchor="ctr"/>
                </a:tc>
                <a:tc>
                  <a:txBody>
                    <a:bodyPr/>
                    <a:lstStyle/>
                    <a:p>
                      <a:endParaRPr kumimoji="1" lang="ja-JP" altLang="en-US" sz="2400" b="0" dirty="0">
                        <a:latin typeface="MS PGothic" panose="020B0600070205080204" pitchFamily="34" charset="-128"/>
                        <a:ea typeface="MS PGothic" panose="020B0600070205080204" pitchFamily="34" charset="-128"/>
                      </a:endParaRPr>
                    </a:p>
                  </a:txBody>
                  <a:tcPr anchor="ctr"/>
                </a:tc>
                <a:extLst>
                  <a:ext uri="{0D108BD9-81ED-4DB2-BD59-A6C34878D82A}">
                    <a16:rowId xmlns:a16="http://schemas.microsoft.com/office/drawing/2014/main" val="10003"/>
                  </a:ext>
                </a:extLst>
              </a:tr>
              <a:tr h="600000">
                <a:tc>
                  <a:txBody>
                    <a:bodyPr/>
                    <a:lstStyle/>
                    <a:p>
                      <a:pPr algn="ctr"/>
                      <a:r>
                        <a:rPr kumimoji="1" lang="ja-JP" altLang="en-US" sz="2400" b="0">
                          <a:latin typeface="MS PGothic" panose="020B0600070205080204" pitchFamily="34" charset="-128"/>
                          <a:ea typeface="MS PGothic" panose="020B0600070205080204" pitchFamily="34" charset="-128"/>
                        </a:rPr>
                        <a:t>職名</a:t>
                      </a:r>
                      <a:endParaRPr kumimoji="1" lang="ja-JP" altLang="en-US" sz="2400" b="0" dirty="0">
                        <a:latin typeface="MS PGothic" panose="020B0600070205080204" pitchFamily="34" charset="-128"/>
                        <a:ea typeface="MS PGothic" panose="020B0600070205080204" pitchFamily="34" charset="-128"/>
                      </a:endParaRPr>
                    </a:p>
                  </a:txBody>
                  <a:tcPr anchor="ctr"/>
                </a:tc>
                <a:tc>
                  <a:txBody>
                    <a:bodyPr/>
                    <a:lstStyle/>
                    <a:p>
                      <a:endParaRPr kumimoji="1" lang="ja-JP" altLang="en-US" sz="2400" b="0" dirty="0">
                        <a:latin typeface="MS PGothic" panose="020B0600070205080204" pitchFamily="34" charset="-128"/>
                        <a:ea typeface="MS PGothic" panose="020B0600070205080204" pitchFamily="34" charset="-128"/>
                      </a:endParaRPr>
                    </a:p>
                  </a:txBody>
                  <a:tcPr anchor="ctr"/>
                </a:tc>
                <a:extLst>
                  <a:ext uri="{0D108BD9-81ED-4DB2-BD59-A6C34878D82A}">
                    <a16:rowId xmlns:a16="http://schemas.microsoft.com/office/drawing/2014/main" val="10004"/>
                  </a:ext>
                </a:extLst>
              </a:tr>
            </a:tbl>
          </a:graphicData>
        </a:graphic>
      </p:graphicFrame>
      <p:graphicFrame>
        <p:nvGraphicFramePr>
          <p:cNvPr id="3" name="表 2">
            <a:extLst>
              <a:ext uri="{FF2B5EF4-FFF2-40B4-BE49-F238E27FC236}">
                <a16:creationId xmlns:a16="http://schemas.microsoft.com/office/drawing/2014/main" id="{E1116B6D-3A6A-B335-711B-2CB92CA102A0}"/>
              </a:ext>
            </a:extLst>
          </p:cNvPr>
          <p:cNvGraphicFramePr>
            <a:graphicFrameLocks noGrp="1"/>
          </p:cNvGraphicFramePr>
          <p:nvPr>
            <p:extLst>
              <p:ext uri="{D42A27DB-BD31-4B8C-83A1-F6EECF244321}">
                <p14:modId xmlns:p14="http://schemas.microsoft.com/office/powerpoint/2010/main" val="2491754799"/>
              </p:ext>
            </p:extLst>
          </p:nvPr>
        </p:nvGraphicFramePr>
        <p:xfrm>
          <a:off x="460663" y="537899"/>
          <a:ext cx="8222673" cy="1384690"/>
        </p:xfrm>
        <a:graphic>
          <a:graphicData uri="http://schemas.openxmlformats.org/drawingml/2006/table">
            <a:tbl>
              <a:tblPr firstRow="1" bandRow="1">
                <a:tableStyleId>{7DF18680-E054-41AD-8BC1-D1AEF772440D}</a:tableStyleId>
              </a:tblPr>
              <a:tblGrid>
                <a:gridCol w="8222673">
                  <a:extLst>
                    <a:ext uri="{9D8B030D-6E8A-4147-A177-3AD203B41FA5}">
                      <a16:colId xmlns:a16="http://schemas.microsoft.com/office/drawing/2014/main" val="20000"/>
                    </a:ext>
                  </a:extLst>
                </a:gridCol>
              </a:tblGrid>
              <a:tr h="1384690">
                <a:tc>
                  <a:txBody>
                    <a:bodyPr/>
                    <a:lstStyle/>
                    <a:p>
                      <a:pPr algn="ctr"/>
                      <a:r>
                        <a:rPr kumimoji="1" lang="ja-JP" altLang="en-US" sz="2800" b="0">
                          <a:latin typeface="MS PGothic" panose="020B0600070205080204" pitchFamily="34" charset="-128"/>
                          <a:ea typeface="MS PGothic" panose="020B0600070205080204" pitchFamily="34" charset="-128"/>
                        </a:rPr>
                        <a:t>南極地域観測事業</a:t>
                      </a:r>
                      <a:endParaRPr kumimoji="1" lang="en-US" altLang="ja-JP" sz="2800" b="0" dirty="0">
                        <a:latin typeface="MS PGothic" panose="020B0600070205080204" pitchFamily="34" charset="-128"/>
                        <a:ea typeface="MS PGothic" panose="020B0600070205080204" pitchFamily="34" charset="-128"/>
                      </a:endParaRPr>
                    </a:p>
                    <a:p>
                      <a:pPr algn="ctr"/>
                      <a:r>
                        <a:rPr kumimoji="1" lang="ja-JP" altLang="en-US" sz="2800" b="0">
                          <a:latin typeface="MS PGothic" panose="020B0600070205080204" pitchFamily="34" charset="-128"/>
                          <a:ea typeface="MS PGothic" panose="020B0600070205080204" pitchFamily="34" charset="-128"/>
                        </a:rPr>
                        <a:t>第</a:t>
                      </a:r>
                      <a:r>
                        <a:rPr kumimoji="1" lang="en-US" altLang="ja-JP" sz="2800" b="0" dirty="0">
                          <a:latin typeface="MS PGothic" panose="020B0600070205080204" pitchFamily="34" charset="-128"/>
                          <a:ea typeface="MS PGothic" panose="020B0600070205080204" pitchFamily="34" charset="-128"/>
                        </a:rPr>
                        <a:t>Ⅺ</a:t>
                      </a:r>
                      <a:r>
                        <a:rPr kumimoji="1" lang="ja-JP" altLang="en-US" sz="2800" b="0">
                          <a:latin typeface="MS PGothic" panose="020B0600070205080204" pitchFamily="34" charset="-128"/>
                          <a:ea typeface="MS PGothic" panose="020B0600070205080204" pitchFamily="34" charset="-128"/>
                        </a:rPr>
                        <a:t>期の重要な課題検討ワークショップ</a:t>
                      </a:r>
                      <a:endParaRPr kumimoji="1" lang="en-US" altLang="ja-JP" sz="2800" b="0" dirty="0">
                        <a:latin typeface="MS PGothic" panose="020B0600070205080204" pitchFamily="34" charset="-128"/>
                        <a:ea typeface="MS PGothic" panose="020B0600070205080204" pitchFamily="34" charset="-128"/>
                      </a:endParaRPr>
                    </a:p>
                  </a:txBody>
                  <a:tcPr anchor="ct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35736836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B602D4-488A-3AEA-39FC-16A63EC6913A}"/>
            </a:ext>
          </a:extLst>
        </p:cNvPr>
        <p:cNvGrpSpPr/>
        <p:nvPr/>
      </p:nvGrpSpPr>
      <p:grpSpPr>
        <a:xfrm>
          <a:off x="0" y="0"/>
          <a:ext cx="0" cy="0"/>
          <a:chOff x="0" y="0"/>
          <a:chExt cx="0" cy="0"/>
        </a:xfrm>
      </p:grpSpPr>
      <p:sp>
        <p:nvSpPr>
          <p:cNvPr id="8" name="スライド番号プレースホルダー 7">
            <a:extLst>
              <a:ext uri="{FF2B5EF4-FFF2-40B4-BE49-F238E27FC236}">
                <a16:creationId xmlns:a16="http://schemas.microsoft.com/office/drawing/2014/main" id="{9DE9A618-A73F-32AE-284E-2B1F08EEA049}"/>
              </a:ext>
            </a:extLst>
          </p:cNvPr>
          <p:cNvSpPr>
            <a:spLocks noGrp="1"/>
          </p:cNvSpPr>
          <p:nvPr>
            <p:ph type="sldNum" sz="quarter" idx="12"/>
          </p:nvPr>
        </p:nvSpPr>
        <p:spPr>
          <a:xfrm>
            <a:off x="7196328" y="7891907"/>
            <a:ext cx="2057400" cy="365125"/>
          </a:xfrm>
        </p:spPr>
        <p:txBody>
          <a:bodyPr/>
          <a:lstStyle/>
          <a:p>
            <a:fld id="{651CBA4B-8EF1-4CE3-88F4-A830C22E5549}" type="slidenum">
              <a:rPr kumimoji="1" lang="ja-JP" altLang="en-US" smtClean="0">
                <a:latin typeface="MS PGothic" panose="020B0600070205080204" pitchFamily="34" charset="-128"/>
                <a:ea typeface="MS PGothic" panose="020B0600070205080204" pitchFamily="34" charset="-128"/>
              </a:rPr>
              <a:t>3</a:t>
            </a:fld>
            <a:endParaRPr kumimoji="1" lang="ja-JP" altLang="en-US">
              <a:latin typeface="MS PGothic" panose="020B0600070205080204" pitchFamily="34" charset="-128"/>
              <a:ea typeface="MS PGothic" panose="020B0600070205080204" pitchFamily="34" charset="-128"/>
            </a:endParaRPr>
          </a:p>
        </p:txBody>
      </p:sp>
      <p:sp>
        <p:nvSpPr>
          <p:cNvPr id="5" name="テキスト ボックス 4">
            <a:extLst>
              <a:ext uri="{FF2B5EF4-FFF2-40B4-BE49-F238E27FC236}">
                <a16:creationId xmlns:a16="http://schemas.microsoft.com/office/drawing/2014/main" id="{31D6097F-FB35-C4FC-1083-141603793A73}"/>
              </a:ext>
            </a:extLst>
          </p:cNvPr>
          <p:cNvSpPr txBox="1"/>
          <p:nvPr/>
        </p:nvSpPr>
        <p:spPr>
          <a:xfrm>
            <a:off x="0" y="0"/>
            <a:ext cx="9144000" cy="369332"/>
          </a:xfrm>
          <a:prstGeom prst="rect">
            <a:avLst/>
          </a:prstGeom>
          <a:solidFill>
            <a:schemeClr val="accent5"/>
          </a:solidFill>
        </p:spPr>
        <p:txBody>
          <a:bodyPr wrap="square" rtlCol="0">
            <a:spAutoFit/>
          </a:bodyPr>
          <a:lstStyle/>
          <a:p>
            <a:r>
              <a:rPr lang="ja-JP" altLang="en-US">
                <a:solidFill>
                  <a:schemeClr val="bg1"/>
                </a:solidFill>
                <a:latin typeface="MS PGothic" panose="020B0600070205080204" pitchFamily="34" charset="-128"/>
                <a:ea typeface="MS PGothic" panose="020B0600070205080204" pitchFamily="34" charset="-128"/>
              </a:rPr>
              <a:t>研究目的</a:t>
            </a:r>
            <a:endParaRPr kumimoji="1" lang="ja-JP" altLang="en-US" sz="600" dirty="0">
              <a:solidFill>
                <a:schemeClr val="bg1"/>
              </a:solidFill>
              <a:latin typeface="MS PGothic" panose="020B0600070205080204" pitchFamily="34" charset="-128"/>
              <a:ea typeface="MS PGothic" panose="020B0600070205080204" pitchFamily="34" charset="-128"/>
            </a:endParaRPr>
          </a:p>
        </p:txBody>
      </p:sp>
      <p:sp>
        <p:nvSpPr>
          <p:cNvPr id="19" name="テキスト ボックス 18">
            <a:extLst>
              <a:ext uri="{FF2B5EF4-FFF2-40B4-BE49-F238E27FC236}">
                <a16:creationId xmlns:a16="http://schemas.microsoft.com/office/drawing/2014/main" id="{BCF5D5E4-1F6C-5DCD-26A6-86A1B9D236AA}"/>
              </a:ext>
            </a:extLst>
          </p:cNvPr>
          <p:cNvSpPr txBox="1"/>
          <p:nvPr/>
        </p:nvSpPr>
        <p:spPr>
          <a:xfrm>
            <a:off x="0" y="2667641"/>
            <a:ext cx="9144000" cy="369332"/>
          </a:xfrm>
          <a:prstGeom prst="rect">
            <a:avLst/>
          </a:prstGeom>
          <a:solidFill>
            <a:schemeClr val="accent5"/>
          </a:solidFill>
        </p:spPr>
        <p:txBody>
          <a:bodyPr wrap="square" rtlCol="0">
            <a:spAutoFit/>
          </a:bodyPr>
          <a:lstStyle/>
          <a:p>
            <a:r>
              <a:rPr lang="ja-JP" altLang="en-US">
                <a:solidFill>
                  <a:schemeClr val="bg1"/>
                </a:solidFill>
                <a:latin typeface="MS PGothic" panose="020B0600070205080204" pitchFamily="34" charset="-128"/>
                <a:ea typeface="MS PGothic" panose="020B0600070205080204" pitchFamily="34" charset="-128"/>
              </a:rPr>
              <a:t>研究方法および期待される成果</a:t>
            </a:r>
            <a:endParaRPr kumimoji="1" lang="ja-JP" altLang="en-US" sz="600" dirty="0">
              <a:solidFill>
                <a:schemeClr val="bg1"/>
              </a:solidFill>
              <a:latin typeface="MS PGothic" panose="020B0600070205080204" pitchFamily="34" charset="-128"/>
              <a:ea typeface="MS PGothic" panose="020B0600070205080204" pitchFamily="34" charset="-128"/>
            </a:endParaRPr>
          </a:p>
        </p:txBody>
      </p:sp>
      <p:sp>
        <p:nvSpPr>
          <p:cNvPr id="2" name="テキスト ボックス 1">
            <a:extLst>
              <a:ext uri="{FF2B5EF4-FFF2-40B4-BE49-F238E27FC236}">
                <a16:creationId xmlns:a16="http://schemas.microsoft.com/office/drawing/2014/main" id="{795A891A-5383-6992-B6C1-EE61721849A9}"/>
              </a:ext>
            </a:extLst>
          </p:cNvPr>
          <p:cNvSpPr txBox="1"/>
          <p:nvPr/>
        </p:nvSpPr>
        <p:spPr>
          <a:xfrm>
            <a:off x="0" y="465033"/>
            <a:ext cx="9144000" cy="261610"/>
          </a:xfrm>
          <a:prstGeom prst="rect">
            <a:avLst/>
          </a:prstGeom>
          <a:noFill/>
        </p:spPr>
        <p:txBody>
          <a:bodyPr wrap="square" rtlCol="0">
            <a:spAutoFit/>
          </a:bodyPr>
          <a:lstStyle/>
          <a:p>
            <a:r>
              <a:rPr lang="ja-JP" altLang="en-US" sz="1100">
                <a:latin typeface="MS PGothic" panose="020B0600070205080204" pitchFamily="34" charset="-128"/>
                <a:ea typeface="MS PGothic" panose="020B0600070205080204" pitchFamily="34" charset="-128"/>
              </a:rPr>
              <a:t>・記載は最大でも</a:t>
            </a:r>
            <a:r>
              <a:rPr lang="en-US" altLang="ja-JP" sz="1100" dirty="0">
                <a:latin typeface="MS PGothic" panose="020B0600070205080204" pitchFamily="34" charset="-128"/>
                <a:ea typeface="MS PGothic" panose="020B0600070205080204" pitchFamily="34" charset="-128"/>
              </a:rPr>
              <a:t>600</a:t>
            </a:r>
            <a:r>
              <a:rPr lang="ja-JP" altLang="en-US" sz="1100">
                <a:latin typeface="MS PGothic" panose="020B0600070205080204" pitchFamily="34" charset="-128"/>
                <a:ea typeface="MS PGothic" panose="020B0600070205080204" pitchFamily="34" charset="-128"/>
              </a:rPr>
              <a:t>字以内とし、必要に応じて図表等を用いて、簡潔かつ分かりやすく記載してください。</a:t>
            </a:r>
          </a:p>
        </p:txBody>
      </p:sp>
      <p:sp>
        <p:nvSpPr>
          <p:cNvPr id="4" name="テキスト ボックス 3">
            <a:extLst>
              <a:ext uri="{FF2B5EF4-FFF2-40B4-BE49-F238E27FC236}">
                <a16:creationId xmlns:a16="http://schemas.microsoft.com/office/drawing/2014/main" id="{B59B1C01-204A-2618-92CA-48522851B1E3}"/>
              </a:ext>
            </a:extLst>
          </p:cNvPr>
          <p:cNvSpPr txBox="1"/>
          <p:nvPr/>
        </p:nvSpPr>
        <p:spPr>
          <a:xfrm>
            <a:off x="5861" y="3097504"/>
            <a:ext cx="9144000" cy="261610"/>
          </a:xfrm>
          <a:prstGeom prst="rect">
            <a:avLst/>
          </a:prstGeom>
          <a:noFill/>
        </p:spPr>
        <p:txBody>
          <a:bodyPr wrap="square" rtlCol="0">
            <a:spAutoFit/>
          </a:bodyPr>
          <a:lstStyle/>
          <a:p>
            <a:r>
              <a:rPr lang="ja-JP" altLang="en-US" sz="1100">
                <a:latin typeface="MS PGothic" panose="020B0600070205080204" pitchFamily="34" charset="-128"/>
                <a:ea typeface="MS PGothic" panose="020B0600070205080204" pitchFamily="34" charset="-128"/>
              </a:rPr>
              <a:t>・記載は最大でも</a:t>
            </a:r>
            <a:r>
              <a:rPr lang="en-US" altLang="ja-JP" sz="1100" dirty="0">
                <a:latin typeface="MS PGothic" panose="020B0600070205080204" pitchFamily="34" charset="-128"/>
                <a:ea typeface="MS PGothic" panose="020B0600070205080204" pitchFamily="34" charset="-128"/>
              </a:rPr>
              <a:t>800</a:t>
            </a:r>
            <a:r>
              <a:rPr lang="ja-JP" altLang="en-US" sz="1100">
                <a:latin typeface="MS PGothic" panose="020B0600070205080204" pitchFamily="34" charset="-128"/>
                <a:ea typeface="MS PGothic" panose="020B0600070205080204" pitchFamily="34" charset="-128"/>
              </a:rPr>
              <a:t>字以内とし、必要に応じて図表等を用いて、簡潔かつ分かりやすく記載してください。</a:t>
            </a:r>
          </a:p>
        </p:txBody>
      </p:sp>
    </p:spTree>
    <p:extLst>
      <p:ext uri="{BB962C8B-B14F-4D97-AF65-F5344CB8AC3E}">
        <p14:creationId xmlns:p14="http://schemas.microsoft.com/office/powerpoint/2010/main" val="19321667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スライド番号プレースホルダー 7"/>
          <p:cNvSpPr>
            <a:spLocks noGrp="1"/>
          </p:cNvSpPr>
          <p:nvPr>
            <p:ph type="sldNum" sz="quarter" idx="12"/>
          </p:nvPr>
        </p:nvSpPr>
        <p:spPr>
          <a:xfrm>
            <a:off x="7196328" y="7891907"/>
            <a:ext cx="2057400" cy="365125"/>
          </a:xfrm>
        </p:spPr>
        <p:txBody>
          <a:bodyPr/>
          <a:lstStyle/>
          <a:p>
            <a:fld id="{651CBA4B-8EF1-4CE3-88F4-A830C22E5549}" type="slidenum">
              <a:rPr kumimoji="1" lang="ja-JP" altLang="en-US" smtClean="0">
                <a:latin typeface="MS PGothic" panose="020B0600070205080204" pitchFamily="34" charset="-128"/>
                <a:ea typeface="MS PGothic" panose="020B0600070205080204" pitchFamily="34" charset="-128"/>
              </a:rPr>
              <a:t>4</a:t>
            </a:fld>
            <a:endParaRPr kumimoji="1" lang="ja-JP" altLang="en-US">
              <a:latin typeface="MS PGothic" panose="020B0600070205080204" pitchFamily="34" charset="-128"/>
              <a:ea typeface="MS PGothic" panose="020B0600070205080204" pitchFamily="34" charset="-128"/>
            </a:endParaRPr>
          </a:p>
        </p:txBody>
      </p:sp>
      <p:sp>
        <p:nvSpPr>
          <p:cNvPr id="10" name="テキスト ボックス 9">
            <a:extLst>
              <a:ext uri="{FF2B5EF4-FFF2-40B4-BE49-F238E27FC236}">
                <a16:creationId xmlns:a16="http://schemas.microsoft.com/office/drawing/2014/main" id="{D5354C70-80C4-60F3-4B8D-6179824D60FD}"/>
              </a:ext>
            </a:extLst>
          </p:cNvPr>
          <p:cNvSpPr txBox="1"/>
          <p:nvPr/>
        </p:nvSpPr>
        <p:spPr>
          <a:xfrm>
            <a:off x="0" y="0"/>
            <a:ext cx="9144000" cy="369332"/>
          </a:xfrm>
          <a:prstGeom prst="rect">
            <a:avLst/>
          </a:prstGeom>
          <a:solidFill>
            <a:schemeClr val="accent5"/>
          </a:solidFill>
        </p:spPr>
        <p:txBody>
          <a:bodyPr wrap="square" rtlCol="0">
            <a:spAutoFit/>
          </a:bodyPr>
          <a:lstStyle/>
          <a:p>
            <a:r>
              <a:rPr lang="ja-JP" altLang="en-US">
                <a:solidFill>
                  <a:schemeClr val="bg1"/>
                </a:solidFill>
                <a:latin typeface="MS PGothic" panose="020B0600070205080204" pitchFamily="34" charset="-128"/>
                <a:ea typeface="MS PGothic" panose="020B0600070205080204" pitchFamily="34" charset="-128"/>
              </a:rPr>
              <a:t>第</a:t>
            </a:r>
            <a:r>
              <a:rPr lang="en-US" altLang="ja-JP" dirty="0">
                <a:solidFill>
                  <a:schemeClr val="bg1"/>
                </a:solidFill>
                <a:latin typeface="MS PGothic" panose="020B0600070205080204" pitchFamily="34" charset="-128"/>
                <a:ea typeface="MS PGothic" panose="020B0600070205080204" pitchFamily="34" charset="-128"/>
              </a:rPr>
              <a:t>Ⅺ</a:t>
            </a:r>
            <a:r>
              <a:rPr lang="ja-JP" altLang="en-US">
                <a:solidFill>
                  <a:schemeClr val="bg1"/>
                </a:solidFill>
                <a:latin typeface="MS PGothic" panose="020B0600070205080204" pitchFamily="34" charset="-128"/>
                <a:ea typeface="MS PGothic" panose="020B0600070205080204" pitchFamily="34" charset="-128"/>
              </a:rPr>
              <a:t>期の重要な課題とすべき理由</a:t>
            </a:r>
            <a:endParaRPr kumimoji="1" lang="ja-JP" altLang="en-US" sz="600" dirty="0">
              <a:solidFill>
                <a:schemeClr val="bg1"/>
              </a:solidFill>
              <a:latin typeface="MS PGothic" panose="020B0600070205080204" pitchFamily="34" charset="-128"/>
              <a:ea typeface="MS PGothic" panose="020B0600070205080204" pitchFamily="34" charset="-128"/>
            </a:endParaRPr>
          </a:p>
        </p:txBody>
      </p:sp>
      <p:sp>
        <p:nvSpPr>
          <p:cNvPr id="2" name="テキスト ボックス 1">
            <a:extLst>
              <a:ext uri="{FF2B5EF4-FFF2-40B4-BE49-F238E27FC236}">
                <a16:creationId xmlns:a16="http://schemas.microsoft.com/office/drawing/2014/main" id="{97E0F82C-0500-5EEA-E948-7091BB1C892A}"/>
              </a:ext>
            </a:extLst>
          </p:cNvPr>
          <p:cNvSpPr txBox="1"/>
          <p:nvPr/>
        </p:nvSpPr>
        <p:spPr>
          <a:xfrm>
            <a:off x="5861" y="459298"/>
            <a:ext cx="9144000" cy="261610"/>
          </a:xfrm>
          <a:prstGeom prst="rect">
            <a:avLst/>
          </a:prstGeom>
          <a:noFill/>
        </p:spPr>
        <p:txBody>
          <a:bodyPr wrap="square" rtlCol="0">
            <a:spAutoFit/>
          </a:bodyPr>
          <a:lstStyle/>
          <a:p>
            <a:r>
              <a:rPr lang="ja-JP" altLang="en-US" sz="1100">
                <a:latin typeface="MS PGothic" panose="020B0600070205080204" pitchFamily="34" charset="-128"/>
                <a:ea typeface="MS PGothic" panose="020B0600070205080204" pitchFamily="34" charset="-128"/>
              </a:rPr>
              <a:t>・記載は最大でも</a:t>
            </a:r>
            <a:r>
              <a:rPr lang="en-US" altLang="ja-JP" sz="1100" dirty="0">
                <a:latin typeface="MS PGothic" panose="020B0600070205080204" pitchFamily="34" charset="-128"/>
                <a:ea typeface="MS PGothic" panose="020B0600070205080204" pitchFamily="34" charset="-128"/>
              </a:rPr>
              <a:t>1500</a:t>
            </a:r>
            <a:r>
              <a:rPr lang="ja-JP" altLang="en-US" sz="1100">
                <a:latin typeface="MS PGothic" panose="020B0600070205080204" pitchFamily="34" charset="-128"/>
                <a:ea typeface="MS PGothic" panose="020B0600070205080204" pitchFamily="34" charset="-128"/>
              </a:rPr>
              <a:t>字以内とし、必要に応じて図表等を用いて、簡潔かつ分かりやすく記載してください。</a:t>
            </a:r>
          </a:p>
        </p:txBody>
      </p:sp>
      <p:sp>
        <p:nvSpPr>
          <p:cNvPr id="3" name="テキスト ボックス 2">
            <a:extLst>
              <a:ext uri="{FF2B5EF4-FFF2-40B4-BE49-F238E27FC236}">
                <a16:creationId xmlns:a16="http://schemas.microsoft.com/office/drawing/2014/main" id="{171FA9BB-21D4-ED1D-7D97-E965C34C6C46}"/>
              </a:ext>
            </a:extLst>
          </p:cNvPr>
          <p:cNvSpPr txBox="1"/>
          <p:nvPr/>
        </p:nvSpPr>
        <p:spPr>
          <a:xfrm>
            <a:off x="-5862" y="5146430"/>
            <a:ext cx="9144000" cy="369332"/>
          </a:xfrm>
          <a:prstGeom prst="rect">
            <a:avLst/>
          </a:prstGeom>
          <a:solidFill>
            <a:schemeClr val="accent5"/>
          </a:solidFill>
        </p:spPr>
        <p:txBody>
          <a:bodyPr wrap="square" rtlCol="0">
            <a:spAutoFit/>
          </a:bodyPr>
          <a:lstStyle/>
          <a:p>
            <a:r>
              <a:rPr lang="en" altLang="ja-JP" dirty="0">
                <a:solidFill>
                  <a:schemeClr val="bg1"/>
                </a:solidFill>
                <a:latin typeface="MS PGothic" panose="020B0600070205080204" pitchFamily="34" charset="-128"/>
                <a:ea typeface="MS PGothic" panose="020B0600070205080204" pitchFamily="34" charset="-128"/>
              </a:rPr>
              <a:t>IPY-5</a:t>
            </a:r>
            <a:r>
              <a:rPr lang="ja-JP" altLang="en-US">
                <a:solidFill>
                  <a:schemeClr val="bg1"/>
                </a:solidFill>
                <a:latin typeface="MS PGothic" panose="020B0600070205080204" pitchFamily="34" charset="-128"/>
                <a:ea typeface="MS PGothic" panose="020B0600070205080204" pitchFamily="34" charset="-128"/>
              </a:rPr>
              <a:t>プロジェクトとしての検討状況</a:t>
            </a:r>
            <a:endParaRPr kumimoji="1" lang="ja-JP" altLang="en-US" sz="600" dirty="0">
              <a:solidFill>
                <a:schemeClr val="bg1"/>
              </a:solidFill>
              <a:latin typeface="MS PGothic" panose="020B0600070205080204" pitchFamily="34" charset="-128"/>
              <a:ea typeface="MS PGothic" panose="020B0600070205080204" pitchFamily="34" charset="-128"/>
            </a:endParaRPr>
          </a:p>
        </p:txBody>
      </p:sp>
      <p:sp>
        <p:nvSpPr>
          <p:cNvPr id="4" name="テキスト ボックス 3">
            <a:extLst>
              <a:ext uri="{FF2B5EF4-FFF2-40B4-BE49-F238E27FC236}">
                <a16:creationId xmlns:a16="http://schemas.microsoft.com/office/drawing/2014/main" id="{EFC5F78F-91A8-BE76-631C-BE706D98EBDC}"/>
              </a:ext>
            </a:extLst>
          </p:cNvPr>
          <p:cNvSpPr txBox="1"/>
          <p:nvPr/>
        </p:nvSpPr>
        <p:spPr>
          <a:xfrm>
            <a:off x="-5862" y="5611586"/>
            <a:ext cx="9144000" cy="261610"/>
          </a:xfrm>
          <a:prstGeom prst="rect">
            <a:avLst/>
          </a:prstGeom>
          <a:noFill/>
        </p:spPr>
        <p:txBody>
          <a:bodyPr wrap="square" rtlCol="0">
            <a:spAutoFit/>
          </a:bodyPr>
          <a:lstStyle/>
          <a:p>
            <a:r>
              <a:rPr lang="ja-JP" altLang="en-US" sz="1100">
                <a:latin typeface="MS PGothic" panose="020B0600070205080204" pitchFamily="34" charset="-128"/>
                <a:ea typeface="MS PGothic" panose="020B0600070205080204" pitchFamily="34" charset="-128"/>
              </a:rPr>
              <a:t>・簡潔かつ分かりやすく記載してください。</a:t>
            </a:r>
            <a:endParaRPr lang="en-US" altLang="ja-JP" sz="1100" dirty="0">
              <a:latin typeface="MS PGothic" panose="020B0600070205080204" pitchFamily="34" charset="-128"/>
              <a:ea typeface="MS PGothic" panose="020B0600070205080204" pitchFamily="34" charset="-128"/>
            </a:endParaRPr>
          </a:p>
        </p:txBody>
      </p:sp>
    </p:spTree>
    <p:extLst>
      <p:ext uri="{BB962C8B-B14F-4D97-AF65-F5344CB8AC3E}">
        <p14:creationId xmlns:p14="http://schemas.microsoft.com/office/powerpoint/2010/main" val="24489244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0E2861-BB07-F4C7-A517-837AFC9F64F3}"/>
            </a:ext>
          </a:extLst>
        </p:cNvPr>
        <p:cNvGrpSpPr/>
        <p:nvPr/>
      </p:nvGrpSpPr>
      <p:grpSpPr>
        <a:xfrm>
          <a:off x="0" y="0"/>
          <a:ext cx="0" cy="0"/>
          <a:chOff x="0" y="0"/>
          <a:chExt cx="0" cy="0"/>
        </a:xfrm>
      </p:grpSpPr>
      <p:sp>
        <p:nvSpPr>
          <p:cNvPr id="8" name="スライド番号プレースホルダー 7">
            <a:extLst>
              <a:ext uri="{FF2B5EF4-FFF2-40B4-BE49-F238E27FC236}">
                <a16:creationId xmlns:a16="http://schemas.microsoft.com/office/drawing/2014/main" id="{EBE164E5-9002-66AB-44A0-E39A01A8E1EB}"/>
              </a:ext>
            </a:extLst>
          </p:cNvPr>
          <p:cNvSpPr>
            <a:spLocks noGrp="1"/>
          </p:cNvSpPr>
          <p:nvPr>
            <p:ph type="sldNum" sz="quarter" idx="12"/>
          </p:nvPr>
        </p:nvSpPr>
        <p:spPr>
          <a:xfrm>
            <a:off x="7196328" y="7891907"/>
            <a:ext cx="2057400" cy="365125"/>
          </a:xfrm>
        </p:spPr>
        <p:txBody>
          <a:bodyPr/>
          <a:lstStyle/>
          <a:p>
            <a:fld id="{651CBA4B-8EF1-4CE3-88F4-A830C22E5549}" type="slidenum">
              <a:rPr kumimoji="1" lang="ja-JP" altLang="en-US" smtClean="0">
                <a:latin typeface="MS PGothic" panose="020B0600070205080204" pitchFamily="34" charset="-128"/>
                <a:ea typeface="MS PGothic" panose="020B0600070205080204" pitchFamily="34" charset="-128"/>
              </a:rPr>
              <a:t>5</a:t>
            </a:fld>
            <a:endParaRPr kumimoji="1" lang="ja-JP" altLang="en-US">
              <a:latin typeface="MS PGothic" panose="020B0600070205080204" pitchFamily="34" charset="-128"/>
              <a:ea typeface="MS PGothic" panose="020B0600070205080204" pitchFamily="34" charset="-128"/>
            </a:endParaRPr>
          </a:p>
        </p:txBody>
      </p:sp>
      <p:sp>
        <p:nvSpPr>
          <p:cNvPr id="5" name="テキスト ボックス 4">
            <a:extLst>
              <a:ext uri="{FF2B5EF4-FFF2-40B4-BE49-F238E27FC236}">
                <a16:creationId xmlns:a16="http://schemas.microsoft.com/office/drawing/2014/main" id="{235AB4C0-90B0-2534-CEFA-0E313324E31E}"/>
              </a:ext>
            </a:extLst>
          </p:cNvPr>
          <p:cNvSpPr txBox="1"/>
          <p:nvPr/>
        </p:nvSpPr>
        <p:spPr>
          <a:xfrm>
            <a:off x="0" y="0"/>
            <a:ext cx="9144000" cy="369332"/>
          </a:xfrm>
          <a:prstGeom prst="rect">
            <a:avLst/>
          </a:prstGeom>
          <a:solidFill>
            <a:schemeClr val="accent5"/>
          </a:solidFill>
        </p:spPr>
        <p:txBody>
          <a:bodyPr wrap="square" rtlCol="0">
            <a:spAutoFit/>
          </a:bodyPr>
          <a:lstStyle/>
          <a:p>
            <a:r>
              <a:rPr lang="ja-JP" altLang="en-US">
                <a:solidFill>
                  <a:schemeClr val="bg1"/>
                </a:solidFill>
                <a:latin typeface="MS PGothic" panose="020B0600070205080204" pitchFamily="34" charset="-128"/>
                <a:ea typeface="MS PGothic" panose="020B0600070205080204" pitchFamily="34" charset="-128"/>
              </a:rPr>
              <a:t>年次計画</a:t>
            </a:r>
            <a:endParaRPr kumimoji="1" lang="ja-JP" altLang="en-US" sz="600" dirty="0">
              <a:solidFill>
                <a:schemeClr val="bg1"/>
              </a:solidFill>
              <a:latin typeface="MS PGothic" panose="020B0600070205080204" pitchFamily="34" charset="-128"/>
              <a:ea typeface="MS PGothic" panose="020B0600070205080204" pitchFamily="34" charset="-128"/>
            </a:endParaRPr>
          </a:p>
        </p:txBody>
      </p:sp>
      <p:graphicFrame>
        <p:nvGraphicFramePr>
          <p:cNvPr id="2" name="表 1">
            <a:extLst>
              <a:ext uri="{FF2B5EF4-FFF2-40B4-BE49-F238E27FC236}">
                <a16:creationId xmlns:a16="http://schemas.microsoft.com/office/drawing/2014/main" id="{F0402B27-0C99-EE49-717B-F5708DADD130}"/>
              </a:ext>
            </a:extLst>
          </p:cNvPr>
          <p:cNvGraphicFramePr>
            <a:graphicFrameLocks noGrp="1"/>
          </p:cNvGraphicFramePr>
          <p:nvPr>
            <p:extLst>
              <p:ext uri="{D42A27DB-BD31-4B8C-83A1-F6EECF244321}">
                <p14:modId xmlns:p14="http://schemas.microsoft.com/office/powerpoint/2010/main" val="377482299"/>
              </p:ext>
            </p:extLst>
          </p:nvPr>
        </p:nvGraphicFramePr>
        <p:xfrm>
          <a:off x="263769" y="614315"/>
          <a:ext cx="8622318" cy="5985777"/>
        </p:xfrm>
        <a:graphic>
          <a:graphicData uri="http://schemas.openxmlformats.org/drawingml/2006/table">
            <a:tbl>
              <a:tblPr firstRow="1" bandRow="1">
                <a:tableStyleId>{7DF18680-E054-41AD-8BC1-D1AEF772440D}</a:tableStyleId>
              </a:tblPr>
              <a:tblGrid>
                <a:gridCol w="996462">
                  <a:extLst>
                    <a:ext uri="{9D8B030D-6E8A-4147-A177-3AD203B41FA5}">
                      <a16:colId xmlns:a16="http://schemas.microsoft.com/office/drawing/2014/main" val="20000"/>
                    </a:ext>
                  </a:extLst>
                </a:gridCol>
                <a:gridCol w="1270976">
                  <a:extLst>
                    <a:ext uri="{9D8B030D-6E8A-4147-A177-3AD203B41FA5}">
                      <a16:colId xmlns:a16="http://schemas.microsoft.com/office/drawing/2014/main" val="20001"/>
                    </a:ext>
                  </a:extLst>
                </a:gridCol>
                <a:gridCol w="1270976">
                  <a:extLst>
                    <a:ext uri="{9D8B030D-6E8A-4147-A177-3AD203B41FA5}">
                      <a16:colId xmlns:a16="http://schemas.microsoft.com/office/drawing/2014/main" val="20003"/>
                    </a:ext>
                  </a:extLst>
                </a:gridCol>
                <a:gridCol w="1270976">
                  <a:extLst>
                    <a:ext uri="{9D8B030D-6E8A-4147-A177-3AD203B41FA5}">
                      <a16:colId xmlns:a16="http://schemas.microsoft.com/office/drawing/2014/main" val="2070006654"/>
                    </a:ext>
                  </a:extLst>
                </a:gridCol>
                <a:gridCol w="1270976">
                  <a:extLst>
                    <a:ext uri="{9D8B030D-6E8A-4147-A177-3AD203B41FA5}">
                      <a16:colId xmlns:a16="http://schemas.microsoft.com/office/drawing/2014/main" val="2738626712"/>
                    </a:ext>
                  </a:extLst>
                </a:gridCol>
                <a:gridCol w="1270976">
                  <a:extLst>
                    <a:ext uri="{9D8B030D-6E8A-4147-A177-3AD203B41FA5}">
                      <a16:colId xmlns:a16="http://schemas.microsoft.com/office/drawing/2014/main" val="2899892718"/>
                    </a:ext>
                  </a:extLst>
                </a:gridCol>
                <a:gridCol w="1270976">
                  <a:extLst>
                    <a:ext uri="{9D8B030D-6E8A-4147-A177-3AD203B41FA5}">
                      <a16:colId xmlns:a16="http://schemas.microsoft.com/office/drawing/2014/main" val="3784645355"/>
                    </a:ext>
                  </a:extLst>
                </a:gridCol>
              </a:tblGrid>
              <a:tr h="580239">
                <a:tc>
                  <a:txBody>
                    <a:bodyPr/>
                    <a:lstStyle/>
                    <a:p>
                      <a:pPr algn="ctr"/>
                      <a:r>
                        <a:rPr kumimoji="1" lang="ja-JP" altLang="en-US" sz="1400" b="0">
                          <a:latin typeface="MS PGothic" panose="020B0600070205080204" pitchFamily="34" charset="-128"/>
                          <a:ea typeface="MS PGothic" panose="020B0600070205080204" pitchFamily="34" charset="-128"/>
                        </a:rPr>
                        <a:t>隊次</a:t>
                      </a:r>
                      <a:endParaRPr kumimoji="1" lang="en-US" altLang="ja-JP" sz="1400" b="0" dirty="0">
                        <a:latin typeface="MS PGothic" panose="020B0600070205080204" pitchFamily="34" charset="-128"/>
                        <a:ea typeface="MS PGothic" panose="020B0600070205080204" pitchFamily="34" charset="-128"/>
                      </a:endParaRPr>
                    </a:p>
                    <a:p>
                      <a:pPr algn="ctr"/>
                      <a:r>
                        <a:rPr kumimoji="1" lang="ja-JP" altLang="en-US" sz="1400" b="0">
                          <a:latin typeface="MS PGothic" panose="020B0600070205080204" pitchFamily="34" charset="-128"/>
                          <a:ea typeface="MS PGothic" panose="020B0600070205080204" pitchFamily="34" charset="-128"/>
                        </a:rPr>
                        <a:t>年度</a:t>
                      </a:r>
                      <a:endParaRPr kumimoji="1" lang="ja-JP" altLang="en-US" sz="1400" b="0" dirty="0">
                        <a:latin typeface="MS PGothic" panose="020B0600070205080204" pitchFamily="34" charset="-128"/>
                        <a:ea typeface="MS PGothic" panose="020B0600070205080204" pitchFamily="34" charset="-128"/>
                      </a:endParaRPr>
                    </a:p>
                  </a:txBody>
                  <a:tcPr anchor="ctr"/>
                </a:tc>
                <a:tc>
                  <a:txBody>
                    <a:bodyPr/>
                    <a:lstStyle/>
                    <a:p>
                      <a:pPr algn="ctr"/>
                      <a:r>
                        <a:rPr kumimoji="1" lang="en-US" altLang="ja-JP" sz="1400" b="0" dirty="0">
                          <a:latin typeface="MS PGothic" panose="020B0600070205080204" pitchFamily="34" charset="-128"/>
                          <a:ea typeface="MS PGothic" panose="020B0600070205080204" pitchFamily="34" charset="-128"/>
                        </a:rPr>
                        <a:t>70</a:t>
                      </a:r>
                      <a:r>
                        <a:rPr kumimoji="1" lang="ja-JP" altLang="en-US" sz="1400" b="0">
                          <a:latin typeface="MS PGothic" panose="020B0600070205080204" pitchFamily="34" charset="-128"/>
                          <a:ea typeface="MS PGothic" panose="020B0600070205080204" pitchFamily="34" charset="-128"/>
                        </a:rPr>
                        <a:t>次</a:t>
                      </a:r>
                      <a:endParaRPr kumimoji="1" lang="en-US" altLang="ja-JP" sz="1400" b="0" dirty="0">
                        <a:latin typeface="MS PGothic" panose="020B0600070205080204" pitchFamily="34" charset="-128"/>
                        <a:ea typeface="MS PGothic" panose="020B0600070205080204" pitchFamily="34" charset="-128"/>
                      </a:endParaRPr>
                    </a:p>
                    <a:p>
                      <a:pPr algn="ctr"/>
                      <a:r>
                        <a:rPr kumimoji="1" lang="en-US" altLang="ja-JP" sz="1400" b="0" dirty="0">
                          <a:latin typeface="MS PGothic" panose="020B0600070205080204" pitchFamily="34" charset="-128"/>
                          <a:ea typeface="MS PGothic" panose="020B0600070205080204" pitchFamily="34" charset="-128"/>
                        </a:rPr>
                        <a:t>2028 (R10) </a:t>
                      </a:r>
                      <a:r>
                        <a:rPr kumimoji="1" lang="ja-JP" altLang="en-US" sz="1400" b="0">
                          <a:latin typeface="MS PGothic" panose="020B0600070205080204" pitchFamily="34" charset="-128"/>
                          <a:ea typeface="MS PGothic" panose="020B0600070205080204" pitchFamily="34" charset="-128"/>
                        </a:rPr>
                        <a:t>年</a:t>
                      </a:r>
                      <a:endParaRPr kumimoji="1" lang="ja-JP" altLang="en-US" sz="1400" b="0" dirty="0">
                        <a:latin typeface="MS PGothic" panose="020B0600070205080204" pitchFamily="34" charset="-128"/>
                        <a:ea typeface="MS PGothic" panose="020B0600070205080204" pitchFamily="34" charset="-128"/>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dirty="0">
                          <a:latin typeface="MS PGothic" panose="020B0600070205080204" pitchFamily="34" charset="-128"/>
                          <a:ea typeface="MS PGothic" panose="020B0600070205080204" pitchFamily="34" charset="-128"/>
                        </a:rPr>
                        <a:t>71</a:t>
                      </a:r>
                      <a:r>
                        <a:rPr kumimoji="1" lang="ja-JP" altLang="en-US" sz="1400" b="0">
                          <a:latin typeface="MS PGothic" panose="020B0600070205080204" pitchFamily="34" charset="-128"/>
                          <a:ea typeface="MS PGothic" panose="020B0600070205080204" pitchFamily="34" charset="-128"/>
                        </a:rPr>
                        <a:t>次</a:t>
                      </a:r>
                      <a:endParaRPr kumimoji="1" lang="en-US" altLang="ja-JP" sz="1400" b="0" dirty="0">
                        <a:latin typeface="MS PGothic" panose="020B0600070205080204" pitchFamily="34" charset="-128"/>
                        <a:ea typeface="MS PGothic" panose="020B0600070205080204" pitchFamily="34"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dirty="0">
                          <a:latin typeface="MS PGothic" panose="020B0600070205080204" pitchFamily="34" charset="-128"/>
                          <a:ea typeface="MS PGothic" panose="020B0600070205080204" pitchFamily="34" charset="-128"/>
                        </a:rPr>
                        <a:t>2029 (R11) </a:t>
                      </a:r>
                      <a:r>
                        <a:rPr kumimoji="1" lang="ja-JP" altLang="en-US" sz="1400" b="0">
                          <a:latin typeface="MS PGothic" panose="020B0600070205080204" pitchFamily="34" charset="-128"/>
                          <a:ea typeface="MS PGothic" panose="020B0600070205080204" pitchFamily="34" charset="-128"/>
                        </a:rPr>
                        <a:t>年</a:t>
                      </a:r>
                      <a:endParaRPr kumimoji="1" lang="ja-JP" altLang="en-US" sz="1400" b="0" dirty="0">
                        <a:latin typeface="MS PGothic" panose="020B0600070205080204" pitchFamily="34" charset="-128"/>
                        <a:ea typeface="MS PGothic" panose="020B0600070205080204" pitchFamily="34" charset="-128"/>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dirty="0">
                          <a:latin typeface="MS PGothic" panose="020B0600070205080204" pitchFamily="34" charset="-128"/>
                          <a:ea typeface="MS PGothic" panose="020B0600070205080204" pitchFamily="34" charset="-128"/>
                        </a:rPr>
                        <a:t>72</a:t>
                      </a:r>
                      <a:r>
                        <a:rPr kumimoji="1" lang="ja-JP" altLang="en-US" sz="1400" b="0">
                          <a:latin typeface="MS PGothic" panose="020B0600070205080204" pitchFamily="34" charset="-128"/>
                          <a:ea typeface="MS PGothic" panose="020B0600070205080204" pitchFamily="34" charset="-128"/>
                        </a:rPr>
                        <a:t>次</a:t>
                      </a:r>
                      <a:endParaRPr kumimoji="1" lang="en-US" altLang="ja-JP" sz="1400" b="0" dirty="0">
                        <a:latin typeface="MS PGothic" panose="020B0600070205080204" pitchFamily="34" charset="-128"/>
                        <a:ea typeface="MS PGothic" panose="020B0600070205080204" pitchFamily="34"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dirty="0">
                          <a:latin typeface="MS PGothic" panose="020B0600070205080204" pitchFamily="34" charset="-128"/>
                          <a:ea typeface="MS PGothic" panose="020B0600070205080204" pitchFamily="34" charset="-128"/>
                        </a:rPr>
                        <a:t>2030 (R12) </a:t>
                      </a:r>
                      <a:r>
                        <a:rPr kumimoji="1" lang="ja-JP" altLang="en-US" sz="1400" b="0">
                          <a:latin typeface="MS PGothic" panose="020B0600070205080204" pitchFamily="34" charset="-128"/>
                          <a:ea typeface="MS PGothic" panose="020B0600070205080204" pitchFamily="34" charset="-128"/>
                        </a:rPr>
                        <a:t>年</a:t>
                      </a:r>
                      <a:endParaRPr kumimoji="1" lang="ja-JP" altLang="en-US" sz="1400" b="0" dirty="0">
                        <a:latin typeface="MS PGothic" panose="020B0600070205080204" pitchFamily="34" charset="-128"/>
                        <a:ea typeface="MS PGothic" panose="020B0600070205080204" pitchFamily="34" charset="-128"/>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dirty="0">
                          <a:latin typeface="MS PGothic" panose="020B0600070205080204" pitchFamily="34" charset="-128"/>
                          <a:ea typeface="MS PGothic" panose="020B0600070205080204" pitchFamily="34" charset="-128"/>
                        </a:rPr>
                        <a:t>73</a:t>
                      </a:r>
                      <a:r>
                        <a:rPr kumimoji="1" lang="ja-JP" altLang="en-US" sz="1400" b="0">
                          <a:latin typeface="MS PGothic" panose="020B0600070205080204" pitchFamily="34" charset="-128"/>
                          <a:ea typeface="MS PGothic" panose="020B0600070205080204" pitchFamily="34" charset="-128"/>
                        </a:rPr>
                        <a:t>次</a:t>
                      </a:r>
                      <a:endParaRPr kumimoji="1" lang="en-US" altLang="ja-JP" sz="1400" b="0" dirty="0">
                        <a:latin typeface="MS PGothic" panose="020B0600070205080204" pitchFamily="34" charset="-128"/>
                        <a:ea typeface="MS PGothic" panose="020B0600070205080204" pitchFamily="34"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dirty="0">
                          <a:latin typeface="MS PGothic" panose="020B0600070205080204" pitchFamily="34" charset="-128"/>
                          <a:ea typeface="MS PGothic" panose="020B0600070205080204" pitchFamily="34" charset="-128"/>
                        </a:rPr>
                        <a:t>2031 (R13) </a:t>
                      </a:r>
                      <a:r>
                        <a:rPr kumimoji="1" lang="ja-JP" altLang="en-US" sz="1400" b="0">
                          <a:latin typeface="MS PGothic" panose="020B0600070205080204" pitchFamily="34" charset="-128"/>
                          <a:ea typeface="MS PGothic" panose="020B0600070205080204" pitchFamily="34" charset="-128"/>
                        </a:rPr>
                        <a:t>年</a:t>
                      </a:r>
                      <a:endParaRPr kumimoji="1" lang="ja-JP" altLang="en-US" sz="1400" b="0" dirty="0">
                        <a:latin typeface="MS PGothic" panose="020B0600070205080204" pitchFamily="34" charset="-128"/>
                        <a:ea typeface="MS PGothic" panose="020B0600070205080204" pitchFamily="34" charset="-128"/>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dirty="0">
                          <a:latin typeface="MS PGothic" panose="020B0600070205080204" pitchFamily="34" charset="-128"/>
                          <a:ea typeface="MS PGothic" panose="020B0600070205080204" pitchFamily="34" charset="-128"/>
                        </a:rPr>
                        <a:t>74</a:t>
                      </a:r>
                      <a:r>
                        <a:rPr kumimoji="1" lang="ja-JP" altLang="en-US" sz="1400" b="0">
                          <a:latin typeface="MS PGothic" panose="020B0600070205080204" pitchFamily="34" charset="-128"/>
                          <a:ea typeface="MS PGothic" panose="020B0600070205080204" pitchFamily="34" charset="-128"/>
                        </a:rPr>
                        <a:t>次</a:t>
                      </a:r>
                      <a:endParaRPr kumimoji="1" lang="en-US" altLang="ja-JP" sz="1400" b="0" dirty="0">
                        <a:latin typeface="MS PGothic" panose="020B0600070205080204" pitchFamily="34" charset="-128"/>
                        <a:ea typeface="MS PGothic" panose="020B0600070205080204" pitchFamily="34"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dirty="0">
                          <a:latin typeface="MS PGothic" panose="020B0600070205080204" pitchFamily="34" charset="-128"/>
                          <a:ea typeface="MS PGothic" panose="020B0600070205080204" pitchFamily="34" charset="-128"/>
                        </a:rPr>
                        <a:t>2032 (R14) </a:t>
                      </a:r>
                      <a:r>
                        <a:rPr kumimoji="1" lang="ja-JP" altLang="en-US" sz="1400" b="0">
                          <a:latin typeface="MS PGothic" panose="020B0600070205080204" pitchFamily="34" charset="-128"/>
                          <a:ea typeface="MS PGothic" panose="020B0600070205080204" pitchFamily="34" charset="-128"/>
                        </a:rPr>
                        <a:t>年</a:t>
                      </a:r>
                      <a:endParaRPr kumimoji="1" lang="ja-JP" altLang="en-US" sz="1400" b="0" dirty="0">
                        <a:latin typeface="MS PGothic" panose="020B0600070205080204" pitchFamily="34" charset="-128"/>
                        <a:ea typeface="MS PGothic" panose="020B0600070205080204" pitchFamily="34" charset="-128"/>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dirty="0">
                          <a:latin typeface="MS PGothic" panose="020B0600070205080204" pitchFamily="34" charset="-128"/>
                          <a:ea typeface="MS PGothic" panose="020B0600070205080204" pitchFamily="34" charset="-128"/>
                        </a:rPr>
                        <a:t>75</a:t>
                      </a:r>
                      <a:r>
                        <a:rPr kumimoji="1" lang="ja-JP" altLang="en-US" sz="1400" b="0">
                          <a:latin typeface="MS PGothic" panose="020B0600070205080204" pitchFamily="34" charset="-128"/>
                          <a:ea typeface="MS PGothic" panose="020B0600070205080204" pitchFamily="34" charset="-128"/>
                        </a:rPr>
                        <a:t>次</a:t>
                      </a:r>
                      <a:endParaRPr kumimoji="1" lang="en-US" altLang="ja-JP" sz="1400" b="0" dirty="0">
                        <a:latin typeface="MS PGothic" panose="020B0600070205080204" pitchFamily="34" charset="-128"/>
                        <a:ea typeface="MS PGothic" panose="020B0600070205080204" pitchFamily="34"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0" dirty="0">
                          <a:latin typeface="MS PGothic" panose="020B0600070205080204" pitchFamily="34" charset="-128"/>
                          <a:ea typeface="MS PGothic" panose="020B0600070205080204" pitchFamily="34" charset="-128"/>
                        </a:rPr>
                        <a:t>2033 (R15) </a:t>
                      </a:r>
                      <a:r>
                        <a:rPr kumimoji="1" lang="ja-JP" altLang="en-US" sz="1400" b="0">
                          <a:latin typeface="MS PGothic" panose="020B0600070205080204" pitchFamily="34" charset="-128"/>
                          <a:ea typeface="MS PGothic" panose="020B0600070205080204" pitchFamily="34" charset="-128"/>
                        </a:rPr>
                        <a:t>年</a:t>
                      </a:r>
                      <a:endParaRPr kumimoji="1" lang="ja-JP" altLang="en-US" sz="1400" b="0" dirty="0">
                        <a:latin typeface="MS PGothic" panose="020B0600070205080204" pitchFamily="34" charset="-128"/>
                        <a:ea typeface="MS PGothic" panose="020B0600070205080204" pitchFamily="34" charset="-128"/>
                      </a:endParaRPr>
                    </a:p>
                  </a:txBody>
                  <a:tcPr anchor="ctr"/>
                </a:tc>
                <a:extLst>
                  <a:ext uri="{0D108BD9-81ED-4DB2-BD59-A6C34878D82A}">
                    <a16:rowId xmlns:a16="http://schemas.microsoft.com/office/drawing/2014/main" val="10000"/>
                  </a:ext>
                </a:extLst>
              </a:tr>
              <a:tr h="4323826">
                <a:tc>
                  <a:txBody>
                    <a:bodyPr/>
                    <a:lstStyle/>
                    <a:p>
                      <a:pPr algn="ctr"/>
                      <a:r>
                        <a:rPr kumimoji="1" lang="ja-JP" altLang="en-US" sz="1400" b="0">
                          <a:latin typeface="MS PGothic" panose="020B0600070205080204" pitchFamily="34" charset="-128"/>
                          <a:ea typeface="MS PGothic" panose="020B0600070205080204" pitchFamily="34" charset="-128"/>
                        </a:rPr>
                        <a:t>計画内容</a:t>
                      </a:r>
                      <a:endParaRPr kumimoji="1" lang="en-US" altLang="ja-JP" sz="1400" b="0" dirty="0">
                        <a:latin typeface="MS PGothic" panose="020B0600070205080204" pitchFamily="34" charset="-128"/>
                        <a:ea typeface="MS PGothic" panose="020B0600070205080204" pitchFamily="34" charset="-128"/>
                      </a:endParaRPr>
                    </a:p>
                  </a:txBody>
                  <a:tcPr anchor="ctr"/>
                </a:tc>
                <a:tc>
                  <a:txBody>
                    <a:bodyPr/>
                    <a:lstStyle/>
                    <a:p>
                      <a:pPr algn="l"/>
                      <a:endParaRPr kumimoji="1" lang="en-US" altLang="ja-JP" sz="1100" b="0" dirty="0">
                        <a:latin typeface="MS PGothic" panose="020B0600070205080204" pitchFamily="34" charset="-128"/>
                        <a:ea typeface="MS PGothic" panose="020B0600070205080204" pitchFamily="34" charset="-128"/>
                      </a:endParaRPr>
                    </a:p>
                  </a:txBody>
                  <a:tcPr>
                    <a:solidFill>
                      <a:srgbClr val="E9EBF5"/>
                    </a:solidFill>
                  </a:tcPr>
                </a:tc>
                <a:tc>
                  <a:txBody>
                    <a:bodyPr/>
                    <a:lstStyle/>
                    <a:p>
                      <a:pPr algn="l"/>
                      <a:endParaRPr kumimoji="1" lang="ja-JP" altLang="en-US" sz="1100" b="0" dirty="0">
                        <a:latin typeface="MS PGothic" panose="020B0600070205080204" pitchFamily="34" charset="-128"/>
                        <a:ea typeface="MS PGothic" panose="020B0600070205080204" pitchFamily="34" charset="-128"/>
                      </a:endParaRPr>
                    </a:p>
                  </a:txBody>
                  <a:tcPr/>
                </a:tc>
                <a:tc>
                  <a:txBody>
                    <a:bodyPr/>
                    <a:lstStyle/>
                    <a:p>
                      <a:pPr algn="l"/>
                      <a:endParaRPr kumimoji="1" lang="ja-JP" altLang="en-US" sz="1100" b="0" dirty="0">
                        <a:latin typeface="MS PGothic" panose="020B0600070205080204" pitchFamily="34" charset="-128"/>
                        <a:ea typeface="MS PGothic" panose="020B0600070205080204" pitchFamily="34" charset="-128"/>
                      </a:endParaRPr>
                    </a:p>
                  </a:txBody>
                  <a:tcPr>
                    <a:solidFill>
                      <a:srgbClr val="E9EBF5"/>
                    </a:solidFill>
                  </a:tcPr>
                </a:tc>
                <a:tc>
                  <a:txBody>
                    <a:bodyPr/>
                    <a:lstStyle/>
                    <a:p>
                      <a:pPr algn="l"/>
                      <a:endParaRPr kumimoji="1" lang="ja-JP" altLang="en-US" sz="1100" b="0" dirty="0">
                        <a:latin typeface="MS PGothic" panose="020B0600070205080204" pitchFamily="34" charset="-128"/>
                        <a:ea typeface="MS PGothic" panose="020B0600070205080204" pitchFamily="34" charset="-128"/>
                      </a:endParaRPr>
                    </a:p>
                  </a:txBody>
                  <a:tcPr/>
                </a:tc>
                <a:tc>
                  <a:txBody>
                    <a:bodyPr/>
                    <a:lstStyle/>
                    <a:p>
                      <a:pPr algn="l"/>
                      <a:endParaRPr kumimoji="1" lang="ja-JP" altLang="en-US" sz="1100" b="0" dirty="0">
                        <a:latin typeface="MS PGothic" panose="020B0600070205080204" pitchFamily="34" charset="-128"/>
                        <a:ea typeface="MS PGothic" panose="020B0600070205080204" pitchFamily="34" charset="-128"/>
                      </a:endParaRPr>
                    </a:p>
                  </a:txBody>
                  <a:tcPr>
                    <a:solidFill>
                      <a:srgbClr val="E9EBF5"/>
                    </a:solidFill>
                  </a:tcPr>
                </a:tc>
                <a:tc>
                  <a:txBody>
                    <a:bodyPr/>
                    <a:lstStyle/>
                    <a:p>
                      <a:pPr algn="l"/>
                      <a:endParaRPr kumimoji="1" lang="ja-JP" altLang="en-US" sz="1100" b="0" dirty="0">
                        <a:latin typeface="MS PGothic" panose="020B0600070205080204" pitchFamily="34" charset="-128"/>
                        <a:ea typeface="MS PGothic" panose="020B0600070205080204" pitchFamily="34" charset="-128"/>
                      </a:endParaRPr>
                    </a:p>
                  </a:txBody>
                  <a:tcPr/>
                </a:tc>
                <a:extLst>
                  <a:ext uri="{0D108BD9-81ED-4DB2-BD59-A6C34878D82A}">
                    <a16:rowId xmlns:a16="http://schemas.microsoft.com/office/drawing/2014/main" val="10001"/>
                  </a:ext>
                </a:extLst>
              </a:tr>
              <a:tr h="319712">
                <a:tc>
                  <a:txBody>
                    <a:bodyPr/>
                    <a:lstStyle/>
                    <a:p>
                      <a:pPr algn="ctr"/>
                      <a:r>
                        <a:rPr kumimoji="1" lang="ja-JP" altLang="en-US" sz="1400" b="0">
                          <a:latin typeface="MS PGothic" panose="020B0600070205080204" pitchFamily="34" charset="-128"/>
                          <a:ea typeface="MS PGothic" panose="020B0600070205080204" pitchFamily="34" charset="-128"/>
                        </a:rPr>
                        <a:t>隊員数</a:t>
                      </a:r>
                      <a:endParaRPr kumimoji="1" lang="en-US" altLang="ja-JP" sz="1400" b="0" dirty="0">
                        <a:latin typeface="MS PGothic" panose="020B0600070205080204" pitchFamily="34" charset="-128"/>
                        <a:ea typeface="MS PGothic" panose="020B0600070205080204" pitchFamily="34" charset="-128"/>
                      </a:endParaRPr>
                    </a:p>
                  </a:txBody>
                  <a:tcPr anchor="ctr">
                    <a:solidFill>
                      <a:srgbClr val="CFD5EA"/>
                    </a:solidFill>
                  </a:tcPr>
                </a:tc>
                <a:tc>
                  <a:txBody>
                    <a:bodyPr/>
                    <a:lstStyle/>
                    <a:p>
                      <a:pPr algn="l"/>
                      <a:r>
                        <a:rPr kumimoji="1" lang="ja-JP" altLang="en-US" sz="1100" b="0">
                          <a:latin typeface="MS PGothic" panose="020B0600070205080204" pitchFamily="34" charset="-128"/>
                          <a:ea typeface="MS PGothic" panose="020B0600070205080204" pitchFamily="34" charset="-128"/>
                        </a:rPr>
                        <a:t>夏</a:t>
                      </a:r>
                      <a:r>
                        <a:rPr kumimoji="1" lang="en-US" altLang="ja-JP" sz="1100" b="0" dirty="0">
                          <a:latin typeface="MS PGothic" panose="020B0600070205080204" pitchFamily="34" charset="-128"/>
                          <a:ea typeface="MS PGothic" panose="020B0600070205080204" pitchFamily="34" charset="-128"/>
                        </a:rPr>
                        <a:t>X</a:t>
                      </a:r>
                      <a:r>
                        <a:rPr kumimoji="1" lang="ja-JP" altLang="en-US" sz="1100" b="0">
                          <a:latin typeface="MS PGothic" panose="020B0600070205080204" pitchFamily="34" charset="-128"/>
                          <a:ea typeface="MS PGothic" panose="020B0600070205080204" pitchFamily="34" charset="-128"/>
                        </a:rPr>
                        <a:t>名　越冬</a:t>
                      </a:r>
                      <a:r>
                        <a:rPr kumimoji="1" lang="en-US" altLang="ja-JP" sz="1100" b="0" dirty="0">
                          <a:latin typeface="MS PGothic" panose="020B0600070205080204" pitchFamily="34" charset="-128"/>
                          <a:ea typeface="MS PGothic" panose="020B0600070205080204" pitchFamily="34" charset="-128"/>
                        </a:rPr>
                        <a:t>X</a:t>
                      </a:r>
                      <a:r>
                        <a:rPr kumimoji="1" lang="ja-JP" altLang="en-US" sz="1100" b="0">
                          <a:latin typeface="MS PGothic" panose="020B0600070205080204" pitchFamily="34" charset="-128"/>
                          <a:ea typeface="MS PGothic" panose="020B0600070205080204" pitchFamily="34" charset="-128"/>
                        </a:rPr>
                        <a:t>名</a:t>
                      </a:r>
                      <a:endParaRPr kumimoji="1" lang="en-US" altLang="ja-JP" sz="1100" b="0" dirty="0">
                        <a:latin typeface="MS PGothic" panose="020B0600070205080204" pitchFamily="34" charset="-128"/>
                        <a:ea typeface="MS PGothic" panose="020B0600070205080204" pitchFamily="34" charset="-128"/>
                      </a:endParaRPr>
                    </a:p>
                  </a:txBody>
                  <a:tcPr anchor="ctr"/>
                </a:tc>
                <a:tc>
                  <a:txBody>
                    <a:bodyPr/>
                    <a:lstStyle/>
                    <a:p>
                      <a:pPr algn="l"/>
                      <a:endParaRPr kumimoji="1" lang="ja-JP" altLang="en-US" sz="1100" b="0" dirty="0">
                        <a:latin typeface="MS PGothic" panose="020B0600070205080204" pitchFamily="34" charset="-128"/>
                        <a:ea typeface="MS PGothic" panose="020B0600070205080204" pitchFamily="34" charset="-128"/>
                      </a:endParaRPr>
                    </a:p>
                  </a:txBody>
                  <a:tcPr anchor="ctr">
                    <a:solidFill>
                      <a:srgbClr val="CFD5EA"/>
                    </a:solidFill>
                  </a:tcPr>
                </a:tc>
                <a:tc>
                  <a:txBody>
                    <a:bodyPr/>
                    <a:lstStyle/>
                    <a:p>
                      <a:pPr algn="l"/>
                      <a:endParaRPr kumimoji="1" lang="ja-JP" altLang="en-US" sz="1100" b="0" dirty="0">
                        <a:latin typeface="MS PGothic" panose="020B0600070205080204" pitchFamily="34" charset="-128"/>
                        <a:ea typeface="MS PGothic" panose="020B0600070205080204" pitchFamily="34" charset="-128"/>
                      </a:endParaRPr>
                    </a:p>
                  </a:txBody>
                  <a:tcPr anchor="ctr">
                    <a:solidFill>
                      <a:srgbClr val="E9EBF5"/>
                    </a:solidFill>
                  </a:tcPr>
                </a:tc>
                <a:tc>
                  <a:txBody>
                    <a:bodyPr/>
                    <a:lstStyle/>
                    <a:p>
                      <a:pPr algn="l"/>
                      <a:endParaRPr kumimoji="1" lang="ja-JP" altLang="en-US" sz="1100" b="0" dirty="0">
                        <a:latin typeface="MS PGothic" panose="020B0600070205080204" pitchFamily="34" charset="-128"/>
                        <a:ea typeface="MS PGothic" panose="020B0600070205080204" pitchFamily="34" charset="-128"/>
                      </a:endParaRPr>
                    </a:p>
                  </a:txBody>
                  <a:tcPr anchor="ctr">
                    <a:solidFill>
                      <a:srgbClr val="CFD5EA"/>
                    </a:solidFill>
                  </a:tcPr>
                </a:tc>
                <a:tc>
                  <a:txBody>
                    <a:bodyPr/>
                    <a:lstStyle/>
                    <a:p>
                      <a:pPr algn="l"/>
                      <a:endParaRPr kumimoji="1" lang="ja-JP" altLang="en-US" sz="1100" b="0" dirty="0">
                        <a:latin typeface="MS PGothic" panose="020B0600070205080204" pitchFamily="34" charset="-128"/>
                        <a:ea typeface="MS PGothic" panose="020B0600070205080204" pitchFamily="34" charset="-128"/>
                      </a:endParaRPr>
                    </a:p>
                  </a:txBody>
                  <a:tcPr anchor="ctr">
                    <a:solidFill>
                      <a:srgbClr val="E9EBF5"/>
                    </a:solidFill>
                  </a:tcPr>
                </a:tc>
                <a:tc>
                  <a:txBody>
                    <a:bodyPr/>
                    <a:lstStyle/>
                    <a:p>
                      <a:pPr algn="l"/>
                      <a:endParaRPr kumimoji="1" lang="ja-JP" altLang="en-US" sz="1100" b="0" dirty="0">
                        <a:latin typeface="MS PGothic" panose="020B0600070205080204" pitchFamily="34" charset="-128"/>
                        <a:ea typeface="MS PGothic" panose="020B0600070205080204" pitchFamily="34" charset="-128"/>
                      </a:endParaRPr>
                    </a:p>
                  </a:txBody>
                  <a:tcPr anchor="ctr">
                    <a:solidFill>
                      <a:srgbClr val="CFD5EA"/>
                    </a:solidFill>
                  </a:tcPr>
                </a:tc>
                <a:extLst>
                  <a:ext uri="{0D108BD9-81ED-4DB2-BD59-A6C34878D82A}">
                    <a16:rowId xmlns:a16="http://schemas.microsoft.com/office/drawing/2014/main" val="10002"/>
                  </a:ext>
                </a:extLst>
              </a:tr>
              <a:tr h="468923">
                <a:tc>
                  <a:txBody>
                    <a:bodyPr/>
                    <a:lstStyle/>
                    <a:p>
                      <a:pPr algn="ctr"/>
                      <a:r>
                        <a:rPr kumimoji="1" lang="ja-JP" altLang="en-US" sz="1400" b="0">
                          <a:latin typeface="MS PGothic" panose="020B0600070205080204" pitchFamily="34" charset="-128"/>
                          <a:ea typeface="MS PGothic" panose="020B0600070205080204" pitchFamily="34" charset="-128"/>
                        </a:rPr>
                        <a:t>予算規模</a:t>
                      </a:r>
                      <a:endParaRPr kumimoji="1" lang="en-US" altLang="ja-JP" sz="1400" b="0" dirty="0">
                        <a:latin typeface="MS PGothic" panose="020B0600070205080204" pitchFamily="34" charset="-128"/>
                        <a:ea typeface="MS PGothic" panose="020B0600070205080204" pitchFamily="34" charset="-128"/>
                      </a:endParaRPr>
                    </a:p>
                    <a:p>
                      <a:pPr algn="ctr"/>
                      <a:r>
                        <a:rPr kumimoji="1" lang="ja-JP" altLang="en-US" sz="1000" b="0">
                          <a:latin typeface="MS PGothic" panose="020B0600070205080204" pitchFamily="34" charset="-128"/>
                          <a:ea typeface="MS PGothic" panose="020B0600070205080204" pitchFamily="34" charset="-128"/>
                        </a:rPr>
                        <a:t>（千円）</a:t>
                      </a:r>
                      <a:endParaRPr kumimoji="1" lang="ja-JP" altLang="en-US" sz="1000" b="0" dirty="0">
                        <a:latin typeface="MS PGothic" panose="020B0600070205080204" pitchFamily="34" charset="-128"/>
                        <a:ea typeface="MS PGothic" panose="020B0600070205080204" pitchFamily="34" charset="-128"/>
                      </a:endParaRPr>
                    </a:p>
                  </a:txBody>
                  <a:tcPr anchor="ctr"/>
                </a:tc>
                <a:tc>
                  <a:txBody>
                    <a:bodyPr/>
                    <a:lstStyle/>
                    <a:p>
                      <a:pPr algn="l"/>
                      <a:r>
                        <a:rPr kumimoji="1" lang="ja-JP" altLang="en-US" sz="1100" b="0">
                          <a:latin typeface="MS PGothic" panose="020B0600070205080204" pitchFamily="34" charset="-128"/>
                          <a:ea typeface="MS PGothic" panose="020B0600070205080204" pitchFamily="34" charset="-128"/>
                        </a:rPr>
                        <a:t>外部資金：</a:t>
                      </a:r>
                      <a:endParaRPr kumimoji="1" lang="en-US" altLang="ja-JP" sz="1100" b="0" dirty="0">
                        <a:latin typeface="MS PGothic" panose="020B0600070205080204" pitchFamily="34" charset="-128"/>
                        <a:ea typeface="MS PGothic" panose="020B0600070205080204" pitchFamily="34" charset="-128"/>
                      </a:endParaRPr>
                    </a:p>
                    <a:p>
                      <a:pPr algn="r"/>
                      <a:r>
                        <a:rPr kumimoji="1" lang="en-US" altLang="ja-JP" sz="1100" b="0" dirty="0">
                          <a:latin typeface="MS PGothic" panose="020B0600070205080204" pitchFamily="34" charset="-128"/>
                          <a:ea typeface="MS PGothic" panose="020B0600070205080204" pitchFamily="34" charset="-128"/>
                        </a:rPr>
                        <a:t>XXX,XXX</a:t>
                      </a:r>
                    </a:p>
                    <a:p>
                      <a:pPr algn="l"/>
                      <a:r>
                        <a:rPr kumimoji="1" lang="ja-JP" altLang="en-US" sz="1100" b="0">
                          <a:latin typeface="MS PGothic" panose="020B0600070205080204" pitchFamily="34" charset="-128"/>
                          <a:ea typeface="MS PGothic" panose="020B0600070205080204" pitchFamily="34" charset="-128"/>
                        </a:rPr>
                        <a:t>極地研配分予算：</a:t>
                      </a:r>
                    </a:p>
                    <a:p>
                      <a:pPr algn="r"/>
                      <a:r>
                        <a:rPr kumimoji="1" lang="en-US" altLang="ja-JP" sz="1100" b="0" dirty="0">
                          <a:latin typeface="MS PGothic" panose="020B0600070205080204" pitchFamily="34" charset="-128"/>
                          <a:ea typeface="MS PGothic" panose="020B0600070205080204" pitchFamily="34" charset="-128"/>
                        </a:rPr>
                        <a:t>XXX,XXX</a:t>
                      </a:r>
                      <a:endParaRPr kumimoji="1" lang="ja-JP" altLang="en-US" sz="1100" b="0" dirty="0">
                        <a:latin typeface="MS PGothic" panose="020B0600070205080204" pitchFamily="34" charset="-128"/>
                        <a:ea typeface="MS PGothic" panose="020B0600070205080204" pitchFamily="34" charset="-128"/>
                      </a:endParaRPr>
                    </a:p>
                  </a:txBody>
                  <a:tcPr anchor="ctr">
                    <a:solidFill>
                      <a:srgbClr val="E9EBF5"/>
                    </a:solidFill>
                  </a:tcPr>
                </a:tc>
                <a:tc>
                  <a:txBody>
                    <a:bodyPr/>
                    <a:lstStyle/>
                    <a:p>
                      <a:pPr algn="l"/>
                      <a:endParaRPr kumimoji="1" lang="ja-JP" altLang="en-US" sz="1100" b="0" dirty="0">
                        <a:latin typeface="MS PGothic" panose="020B0600070205080204" pitchFamily="34" charset="-128"/>
                        <a:ea typeface="MS PGothic" panose="020B0600070205080204" pitchFamily="34" charset="-128"/>
                      </a:endParaRPr>
                    </a:p>
                  </a:txBody>
                  <a:tcPr anchor="ctr"/>
                </a:tc>
                <a:tc>
                  <a:txBody>
                    <a:bodyPr/>
                    <a:lstStyle/>
                    <a:p>
                      <a:pPr algn="l"/>
                      <a:endParaRPr kumimoji="1" lang="ja-JP" altLang="en-US" sz="1100" b="0" dirty="0">
                        <a:latin typeface="MS PGothic" panose="020B0600070205080204" pitchFamily="34" charset="-128"/>
                        <a:ea typeface="MS PGothic" panose="020B0600070205080204" pitchFamily="34" charset="-128"/>
                      </a:endParaRPr>
                    </a:p>
                  </a:txBody>
                  <a:tcPr anchor="ctr">
                    <a:solidFill>
                      <a:srgbClr val="E9EBF5"/>
                    </a:solidFill>
                  </a:tcPr>
                </a:tc>
                <a:tc>
                  <a:txBody>
                    <a:bodyPr/>
                    <a:lstStyle/>
                    <a:p>
                      <a:pPr algn="l"/>
                      <a:endParaRPr kumimoji="1" lang="ja-JP" altLang="en-US" sz="1100" b="0" dirty="0">
                        <a:latin typeface="MS PGothic" panose="020B0600070205080204" pitchFamily="34" charset="-128"/>
                        <a:ea typeface="MS PGothic" panose="020B0600070205080204" pitchFamily="34" charset="-128"/>
                      </a:endParaRPr>
                    </a:p>
                  </a:txBody>
                  <a:tcPr anchor="ctr"/>
                </a:tc>
                <a:tc>
                  <a:txBody>
                    <a:bodyPr/>
                    <a:lstStyle/>
                    <a:p>
                      <a:pPr algn="l"/>
                      <a:endParaRPr kumimoji="1" lang="ja-JP" altLang="en-US" sz="1100" b="0" dirty="0">
                        <a:latin typeface="MS PGothic" panose="020B0600070205080204" pitchFamily="34" charset="-128"/>
                        <a:ea typeface="MS PGothic" panose="020B0600070205080204" pitchFamily="34" charset="-128"/>
                      </a:endParaRPr>
                    </a:p>
                  </a:txBody>
                  <a:tcPr anchor="ctr">
                    <a:solidFill>
                      <a:srgbClr val="E9EBF5"/>
                    </a:solidFill>
                  </a:tcPr>
                </a:tc>
                <a:tc>
                  <a:txBody>
                    <a:bodyPr/>
                    <a:lstStyle/>
                    <a:p>
                      <a:pPr algn="l"/>
                      <a:endParaRPr kumimoji="1" lang="ja-JP" altLang="en-US" sz="1100" b="0" dirty="0">
                        <a:latin typeface="MS PGothic" panose="020B0600070205080204" pitchFamily="34" charset="-128"/>
                        <a:ea typeface="MS PGothic" panose="020B0600070205080204" pitchFamily="34" charset="-128"/>
                      </a:endParaRPr>
                    </a:p>
                  </a:txBody>
                  <a:tcPr anchor="ctr"/>
                </a:tc>
                <a:extLst>
                  <a:ext uri="{0D108BD9-81ED-4DB2-BD59-A6C34878D82A}">
                    <a16:rowId xmlns:a16="http://schemas.microsoft.com/office/drawing/2014/main" val="2979432431"/>
                  </a:ext>
                </a:extLst>
              </a:tr>
            </a:tbl>
          </a:graphicData>
        </a:graphic>
      </p:graphicFrame>
      <p:sp>
        <p:nvSpPr>
          <p:cNvPr id="3" name="テキスト ボックス 2">
            <a:extLst>
              <a:ext uri="{FF2B5EF4-FFF2-40B4-BE49-F238E27FC236}">
                <a16:creationId xmlns:a16="http://schemas.microsoft.com/office/drawing/2014/main" id="{B80F48D9-240D-2028-00F2-7AB625F26E56}"/>
              </a:ext>
            </a:extLst>
          </p:cNvPr>
          <p:cNvSpPr txBox="1"/>
          <p:nvPr/>
        </p:nvSpPr>
        <p:spPr>
          <a:xfrm>
            <a:off x="1907928" y="2102606"/>
            <a:ext cx="6251331" cy="2031325"/>
          </a:xfrm>
          <a:prstGeom prst="rect">
            <a:avLst/>
          </a:prstGeom>
          <a:noFill/>
          <a:ln>
            <a:solidFill>
              <a:srgbClr val="FF0000"/>
            </a:solidFill>
            <a:prstDash val="dash"/>
          </a:ln>
        </p:spPr>
        <p:txBody>
          <a:bodyPr wrap="square" rtlCol="0">
            <a:spAutoFit/>
          </a:bodyPr>
          <a:lstStyle/>
          <a:p>
            <a:pPr marL="285750" indent="-285750">
              <a:buFont typeface="Wingdings" pitchFamily="2" charset="2"/>
              <a:buChar char="l"/>
            </a:pPr>
            <a:r>
              <a:rPr lang="ja-JP" altLang="en-US" sz="1400">
                <a:solidFill>
                  <a:srgbClr val="FF0000"/>
                </a:solidFill>
                <a:latin typeface="MS PGothic" panose="020B0600070205080204" pitchFamily="34" charset="-128"/>
                <a:ea typeface="MS PGothic" panose="020B0600070205080204" pitchFamily="34" charset="-128"/>
              </a:rPr>
              <a:t>利用プラットフォーム、活動地域、移動手段、必要な設営支援等を含めて記載してください。</a:t>
            </a:r>
            <a:endParaRPr lang="en-US" altLang="ja-JP" sz="1400" dirty="0">
              <a:solidFill>
                <a:srgbClr val="FF0000"/>
              </a:solidFill>
              <a:latin typeface="MS PGothic" panose="020B0600070205080204" pitchFamily="34" charset="-128"/>
              <a:ea typeface="MS PGothic" panose="020B0600070205080204" pitchFamily="34" charset="-128"/>
            </a:endParaRPr>
          </a:p>
          <a:p>
            <a:pPr marL="285750" indent="-285750">
              <a:buFont typeface="Wingdings" pitchFamily="2" charset="2"/>
              <a:buChar char="l"/>
            </a:pPr>
            <a:r>
              <a:rPr lang="ja-JP" altLang="en-US" sz="1400">
                <a:solidFill>
                  <a:srgbClr val="FF0000"/>
                </a:solidFill>
                <a:latin typeface="MS PGothic" panose="020B0600070205080204" pitchFamily="34" charset="-128"/>
                <a:ea typeface="MS PGothic" panose="020B0600070205080204" pitchFamily="34" charset="-128"/>
              </a:rPr>
              <a:t>別途ご案内する観測計画上の制約条件にご留意ください。</a:t>
            </a:r>
            <a:endParaRPr lang="en-US" altLang="ja-JP" sz="1400" dirty="0">
              <a:solidFill>
                <a:srgbClr val="FF0000"/>
              </a:solidFill>
              <a:latin typeface="MS PGothic" panose="020B0600070205080204" pitchFamily="34" charset="-128"/>
              <a:ea typeface="MS PGothic" panose="020B0600070205080204" pitchFamily="34" charset="-128"/>
            </a:endParaRPr>
          </a:p>
          <a:p>
            <a:pPr marL="285750" indent="-285750">
              <a:buFont typeface="Wingdings" pitchFamily="2" charset="2"/>
              <a:buChar char="l"/>
            </a:pPr>
            <a:r>
              <a:rPr lang="ja-JP" altLang="en-US" sz="1400">
                <a:solidFill>
                  <a:srgbClr val="FF0000"/>
                </a:solidFill>
                <a:latin typeface="MS PGothic" panose="020B0600070205080204" pitchFamily="34" charset="-128"/>
                <a:ea typeface="MS PGothic" panose="020B0600070205080204" pitchFamily="34" charset="-128"/>
              </a:rPr>
              <a:t>観測隊全体のオペレーションに大きな影響を及ぼす可能性のある計画を含む年次がある場合は、「その他」のスライドに詳細を記載してください。</a:t>
            </a:r>
            <a:br>
              <a:rPr lang="en-US" altLang="ja-JP" sz="1400" dirty="0">
                <a:solidFill>
                  <a:srgbClr val="FF0000"/>
                </a:solidFill>
                <a:latin typeface="MS PGothic" panose="020B0600070205080204" pitchFamily="34" charset="-128"/>
                <a:ea typeface="MS PGothic" panose="020B0600070205080204" pitchFamily="34" charset="-128"/>
              </a:rPr>
            </a:br>
            <a:r>
              <a:rPr lang="ja-JP" altLang="en-US" sz="1400">
                <a:solidFill>
                  <a:srgbClr val="FF0000"/>
                </a:solidFill>
                <a:latin typeface="MS PGothic" panose="020B0600070205080204" pitchFamily="34" charset="-128"/>
                <a:ea typeface="MS PGothic" panose="020B0600070205080204" pitchFamily="34" charset="-128"/>
              </a:rPr>
              <a:t>具体例は下記のとおりです。</a:t>
            </a:r>
            <a:br>
              <a:rPr lang="en-US" altLang="ja-JP" sz="1400" dirty="0">
                <a:solidFill>
                  <a:srgbClr val="FF0000"/>
                </a:solidFill>
                <a:latin typeface="MS PGothic" panose="020B0600070205080204" pitchFamily="34" charset="-128"/>
                <a:ea typeface="MS PGothic" panose="020B0600070205080204" pitchFamily="34" charset="-128"/>
              </a:rPr>
            </a:br>
            <a:r>
              <a:rPr lang="ja-JP" altLang="en-US" sz="1400">
                <a:solidFill>
                  <a:srgbClr val="FF0000"/>
                </a:solidFill>
                <a:latin typeface="MS PGothic" panose="020B0600070205080204" pitchFamily="34" charset="-128"/>
                <a:ea typeface="MS PGothic" panose="020B0600070205080204" pitchFamily="34" charset="-128"/>
              </a:rPr>
              <a:t>　・「しらせ」の通常航路（豪州</a:t>
            </a:r>
            <a:r>
              <a:rPr lang="en-US" altLang="ja-JP" sz="1400" dirty="0">
                <a:solidFill>
                  <a:srgbClr val="FF0000"/>
                </a:solidFill>
                <a:latin typeface="MS PGothic" panose="020B0600070205080204" pitchFamily="34" charset="-128"/>
                <a:ea typeface="MS PGothic" panose="020B0600070205080204" pitchFamily="34" charset="-128"/>
              </a:rPr>
              <a:t>〜</a:t>
            </a:r>
            <a:r>
              <a:rPr lang="ja-JP" altLang="en-US" sz="1400">
                <a:solidFill>
                  <a:srgbClr val="FF0000"/>
                </a:solidFill>
                <a:latin typeface="MS PGothic" panose="020B0600070205080204" pitchFamily="34" charset="-128"/>
                <a:ea typeface="MS PGothic" panose="020B0600070205080204" pitchFamily="34" charset="-128"/>
              </a:rPr>
              <a:t>昭和基地を</a:t>
            </a:r>
            <a:r>
              <a:rPr lang="en-US" altLang="ja-JP" sz="1400" dirty="0">
                <a:solidFill>
                  <a:srgbClr val="FF0000"/>
                </a:solidFill>
                <a:latin typeface="MS PGothic" panose="020B0600070205080204" pitchFamily="34" charset="-128"/>
                <a:ea typeface="MS PGothic" panose="020B0600070205080204" pitchFamily="34" charset="-128"/>
              </a:rPr>
              <a:t>1</a:t>
            </a:r>
            <a:r>
              <a:rPr lang="ja-JP" altLang="en-US" sz="1400">
                <a:solidFill>
                  <a:srgbClr val="FF0000"/>
                </a:solidFill>
                <a:latin typeface="MS PGothic" panose="020B0600070205080204" pitchFamily="34" charset="-128"/>
                <a:ea typeface="MS PGothic" panose="020B0600070205080204" pitchFamily="34" charset="-128"/>
              </a:rPr>
              <a:t>往復）からの変更を伴う計画</a:t>
            </a:r>
            <a:br>
              <a:rPr lang="en-US" altLang="ja-JP" sz="1400" dirty="0">
                <a:solidFill>
                  <a:srgbClr val="FF0000"/>
                </a:solidFill>
                <a:latin typeface="MS PGothic" panose="020B0600070205080204" pitchFamily="34" charset="-128"/>
                <a:ea typeface="MS PGothic" panose="020B0600070205080204" pitchFamily="34" charset="-128"/>
              </a:rPr>
            </a:br>
            <a:r>
              <a:rPr lang="ja-JP" altLang="en-US" sz="1400">
                <a:solidFill>
                  <a:srgbClr val="FF0000"/>
                </a:solidFill>
                <a:latin typeface="MS PGothic" panose="020B0600070205080204" pitchFamily="34" charset="-128"/>
                <a:ea typeface="MS PGothic" panose="020B0600070205080204" pitchFamily="34" charset="-128"/>
              </a:rPr>
              <a:t>　・内陸トラバースを伴う計画</a:t>
            </a:r>
            <a:br>
              <a:rPr lang="en-US" altLang="ja-JP" sz="1400" dirty="0">
                <a:solidFill>
                  <a:srgbClr val="FF0000"/>
                </a:solidFill>
                <a:latin typeface="MS PGothic" panose="020B0600070205080204" pitchFamily="34" charset="-128"/>
                <a:ea typeface="MS PGothic" panose="020B0600070205080204" pitchFamily="34" charset="-128"/>
              </a:rPr>
            </a:br>
            <a:r>
              <a:rPr lang="ja-JP" altLang="en-US" sz="1400">
                <a:solidFill>
                  <a:srgbClr val="FF0000"/>
                </a:solidFill>
                <a:latin typeface="MS PGothic" panose="020B0600070205080204" pitchFamily="34" charset="-128"/>
                <a:ea typeface="MS PGothic" panose="020B0600070205080204" pitchFamily="34" charset="-128"/>
              </a:rPr>
              <a:t>　・南極航空網（</a:t>
            </a:r>
            <a:r>
              <a:rPr lang="en-US" altLang="ja-JP" sz="1400" dirty="0">
                <a:solidFill>
                  <a:srgbClr val="FF0000"/>
                </a:solidFill>
                <a:latin typeface="MS PGothic" panose="020B0600070205080204" pitchFamily="34" charset="-128"/>
                <a:ea typeface="MS PGothic" panose="020B0600070205080204" pitchFamily="34" charset="-128"/>
              </a:rPr>
              <a:t>DROMLAN</a:t>
            </a:r>
            <a:r>
              <a:rPr lang="ja-JP" altLang="en-US" sz="1400">
                <a:solidFill>
                  <a:srgbClr val="FF0000"/>
                </a:solidFill>
                <a:latin typeface="MS PGothic" panose="020B0600070205080204" pitchFamily="34" charset="-128"/>
                <a:ea typeface="MS PGothic" panose="020B0600070205080204" pitchFamily="34" charset="-128"/>
              </a:rPr>
              <a:t>）を利用する計画　等</a:t>
            </a:r>
            <a:endParaRPr lang="en-US" altLang="ja-JP" sz="1400" dirty="0">
              <a:solidFill>
                <a:srgbClr val="FF0000"/>
              </a:solidFill>
              <a:latin typeface="MS PGothic" panose="020B0600070205080204" pitchFamily="34" charset="-128"/>
              <a:ea typeface="MS PGothic" panose="020B0600070205080204" pitchFamily="34" charset="-128"/>
            </a:endParaRPr>
          </a:p>
        </p:txBody>
      </p:sp>
    </p:spTree>
    <p:extLst>
      <p:ext uri="{BB962C8B-B14F-4D97-AF65-F5344CB8AC3E}">
        <p14:creationId xmlns:p14="http://schemas.microsoft.com/office/powerpoint/2010/main" val="39002886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A9F3BC-A3F0-C3AF-EDBD-D2B4130D69D0}"/>
            </a:ext>
          </a:extLst>
        </p:cNvPr>
        <p:cNvGrpSpPr/>
        <p:nvPr/>
      </p:nvGrpSpPr>
      <p:grpSpPr>
        <a:xfrm>
          <a:off x="0" y="0"/>
          <a:ext cx="0" cy="0"/>
          <a:chOff x="0" y="0"/>
          <a:chExt cx="0" cy="0"/>
        </a:xfrm>
      </p:grpSpPr>
      <p:sp>
        <p:nvSpPr>
          <p:cNvPr id="8" name="スライド番号プレースホルダー 7">
            <a:extLst>
              <a:ext uri="{FF2B5EF4-FFF2-40B4-BE49-F238E27FC236}">
                <a16:creationId xmlns:a16="http://schemas.microsoft.com/office/drawing/2014/main" id="{F9C08A15-66E5-2350-CD6C-E7ABD2B291B2}"/>
              </a:ext>
            </a:extLst>
          </p:cNvPr>
          <p:cNvSpPr>
            <a:spLocks noGrp="1"/>
          </p:cNvSpPr>
          <p:nvPr>
            <p:ph type="sldNum" sz="quarter" idx="12"/>
          </p:nvPr>
        </p:nvSpPr>
        <p:spPr>
          <a:xfrm>
            <a:off x="7196328" y="7891907"/>
            <a:ext cx="2057400" cy="365125"/>
          </a:xfrm>
        </p:spPr>
        <p:txBody>
          <a:bodyPr/>
          <a:lstStyle/>
          <a:p>
            <a:fld id="{651CBA4B-8EF1-4CE3-88F4-A830C22E5549}" type="slidenum">
              <a:rPr kumimoji="1" lang="ja-JP" altLang="en-US" smtClean="0">
                <a:latin typeface="MS PGothic" panose="020B0600070205080204" pitchFamily="34" charset="-128"/>
                <a:ea typeface="MS PGothic" panose="020B0600070205080204" pitchFamily="34" charset="-128"/>
              </a:rPr>
              <a:t>6</a:t>
            </a:fld>
            <a:endParaRPr kumimoji="1" lang="ja-JP" altLang="en-US">
              <a:latin typeface="MS PGothic" panose="020B0600070205080204" pitchFamily="34" charset="-128"/>
              <a:ea typeface="MS PGothic" panose="020B0600070205080204" pitchFamily="34" charset="-128"/>
            </a:endParaRPr>
          </a:p>
        </p:txBody>
      </p:sp>
      <p:sp>
        <p:nvSpPr>
          <p:cNvPr id="5" name="テキスト ボックス 4">
            <a:extLst>
              <a:ext uri="{FF2B5EF4-FFF2-40B4-BE49-F238E27FC236}">
                <a16:creationId xmlns:a16="http://schemas.microsoft.com/office/drawing/2014/main" id="{3A197771-236D-853A-57CA-2DCD2AAE44F4}"/>
              </a:ext>
            </a:extLst>
          </p:cNvPr>
          <p:cNvSpPr txBox="1"/>
          <p:nvPr/>
        </p:nvSpPr>
        <p:spPr>
          <a:xfrm>
            <a:off x="0" y="0"/>
            <a:ext cx="9144000" cy="369332"/>
          </a:xfrm>
          <a:prstGeom prst="rect">
            <a:avLst/>
          </a:prstGeom>
          <a:solidFill>
            <a:schemeClr val="accent5"/>
          </a:solidFill>
        </p:spPr>
        <p:txBody>
          <a:bodyPr wrap="square" rtlCol="0">
            <a:spAutoFit/>
          </a:bodyPr>
          <a:lstStyle/>
          <a:p>
            <a:r>
              <a:rPr lang="ja-JP" altLang="en-US">
                <a:solidFill>
                  <a:schemeClr val="bg1"/>
                </a:solidFill>
                <a:latin typeface="MS PGothic" panose="020B0600070205080204" pitchFamily="34" charset="-128"/>
                <a:ea typeface="MS PGothic" panose="020B0600070205080204" pitchFamily="34" charset="-128"/>
              </a:rPr>
              <a:t>研究組織</a:t>
            </a:r>
            <a:endParaRPr kumimoji="1" lang="ja-JP" altLang="en-US" sz="600" dirty="0">
              <a:solidFill>
                <a:schemeClr val="bg1"/>
              </a:solidFill>
              <a:latin typeface="MS PGothic" panose="020B0600070205080204" pitchFamily="34" charset="-128"/>
              <a:ea typeface="MS PGothic" panose="020B0600070205080204" pitchFamily="34" charset="-128"/>
            </a:endParaRPr>
          </a:p>
        </p:txBody>
      </p:sp>
      <p:graphicFrame>
        <p:nvGraphicFramePr>
          <p:cNvPr id="21" name="表 20">
            <a:extLst>
              <a:ext uri="{FF2B5EF4-FFF2-40B4-BE49-F238E27FC236}">
                <a16:creationId xmlns:a16="http://schemas.microsoft.com/office/drawing/2014/main" id="{E4D4764C-229C-8830-60E3-73D450169362}"/>
              </a:ext>
            </a:extLst>
          </p:cNvPr>
          <p:cNvGraphicFramePr>
            <a:graphicFrameLocks noGrp="1"/>
          </p:cNvGraphicFramePr>
          <p:nvPr>
            <p:extLst>
              <p:ext uri="{D42A27DB-BD31-4B8C-83A1-F6EECF244321}">
                <p14:modId xmlns:p14="http://schemas.microsoft.com/office/powerpoint/2010/main" val="3337359531"/>
              </p:ext>
            </p:extLst>
          </p:nvPr>
        </p:nvGraphicFramePr>
        <p:xfrm>
          <a:off x="304801" y="680412"/>
          <a:ext cx="8546122" cy="3352800"/>
        </p:xfrm>
        <a:graphic>
          <a:graphicData uri="http://schemas.openxmlformats.org/drawingml/2006/table">
            <a:tbl>
              <a:tblPr firstRow="1" bandRow="1">
                <a:tableStyleId>{7DF18680-E054-41AD-8BC1-D1AEF772440D}</a:tableStyleId>
              </a:tblPr>
              <a:tblGrid>
                <a:gridCol w="1795194">
                  <a:extLst>
                    <a:ext uri="{9D8B030D-6E8A-4147-A177-3AD203B41FA5}">
                      <a16:colId xmlns:a16="http://schemas.microsoft.com/office/drawing/2014/main" val="20000"/>
                    </a:ext>
                  </a:extLst>
                </a:gridCol>
                <a:gridCol w="3401281">
                  <a:extLst>
                    <a:ext uri="{9D8B030D-6E8A-4147-A177-3AD203B41FA5}">
                      <a16:colId xmlns:a16="http://schemas.microsoft.com/office/drawing/2014/main" val="20001"/>
                    </a:ext>
                  </a:extLst>
                </a:gridCol>
                <a:gridCol w="3349647">
                  <a:extLst>
                    <a:ext uri="{9D8B030D-6E8A-4147-A177-3AD203B41FA5}">
                      <a16:colId xmlns:a16="http://schemas.microsoft.com/office/drawing/2014/main" val="20003"/>
                    </a:ext>
                  </a:extLst>
                </a:gridCol>
              </a:tblGrid>
              <a:tr h="285753">
                <a:tc>
                  <a:txBody>
                    <a:bodyPr/>
                    <a:lstStyle/>
                    <a:p>
                      <a:pPr algn="ctr"/>
                      <a:r>
                        <a:rPr kumimoji="1" lang="ja-JP" altLang="en-US" sz="1400" b="0">
                          <a:latin typeface="MS PGothic" panose="020B0600070205080204" pitchFamily="34" charset="-128"/>
                          <a:ea typeface="MS PGothic" panose="020B0600070205080204" pitchFamily="34" charset="-128"/>
                        </a:rPr>
                        <a:t>氏名</a:t>
                      </a:r>
                      <a:endParaRPr kumimoji="1" lang="ja-JP" altLang="en-US" sz="1400" b="0" dirty="0">
                        <a:latin typeface="MS PGothic" panose="020B0600070205080204" pitchFamily="34" charset="-128"/>
                        <a:ea typeface="MS PGothic" panose="020B0600070205080204" pitchFamily="34" charset="-128"/>
                      </a:endParaRPr>
                    </a:p>
                  </a:txBody>
                  <a:tcPr/>
                </a:tc>
                <a:tc>
                  <a:txBody>
                    <a:bodyPr/>
                    <a:lstStyle/>
                    <a:p>
                      <a:pPr algn="ctr"/>
                      <a:r>
                        <a:rPr kumimoji="1" lang="ja-JP" altLang="en-US" sz="1400" b="0">
                          <a:latin typeface="MS PGothic" panose="020B0600070205080204" pitchFamily="34" charset="-128"/>
                          <a:ea typeface="MS PGothic" panose="020B0600070205080204" pitchFamily="34" charset="-128"/>
                        </a:rPr>
                        <a:t>所属・職名</a:t>
                      </a:r>
                      <a:endParaRPr kumimoji="1" lang="ja-JP" altLang="en-US" sz="1400" b="0" dirty="0">
                        <a:latin typeface="MS PGothic" panose="020B0600070205080204" pitchFamily="34" charset="-128"/>
                        <a:ea typeface="MS PGothic" panose="020B0600070205080204" pitchFamily="34" charset="-128"/>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a:latin typeface="MS PGothic" panose="020B0600070205080204" pitchFamily="34" charset="-128"/>
                          <a:ea typeface="MS PGothic" panose="020B0600070205080204" pitchFamily="34" charset="-128"/>
                        </a:rPr>
                        <a:t>役割分担</a:t>
                      </a:r>
                      <a:endParaRPr kumimoji="1" lang="ja-JP" altLang="en-US" sz="1400" b="0" dirty="0">
                        <a:latin typeface="MS PGothic" panose="020B0600070205080204" pitchFamily="34" charset="-128"/>
                        <a:ea typeface="MS PGothic" panose="020B0600070205080204" pitchFamily="34" charset="-128"/>
                      </a:endParaRPr>
                    </a:p>
                  </a:txBody>
                  <a:tcPr/>
                </a:tc>
                <a:extLst>
                  <a:ext uri="{0D108BD9-81ED-4DB2-BD59-A6C34878D82A}">
                    <a16:rowId xmlns:a16="http://schemas.microsoft.com/office/drawing/2014/main" val="10000"/>
                  </a:ext>
                </a:extLst>
              </a:tr>
              <a:tr h="285753">
                <a:tc>
                  <a:txBody>
                    <a:bodyPr/>
                    <a:lstStyle/>
                    <a:p>
                      <a:endParaRPr kumimoji="1" lang="ja-JP" altLang="en-US" sz="1400" b="0" dirty="0">
                        <a:latin typeface="MS PGothic" panose="020B0600070205080204" pitchFamily="34" charset="-128"/>
                        <a:ea typeface="MS PGothic" panose="020B0600070205080204" pitchFamily="34" charset="-128"/>
                      </a:endParaRPr>
                    </a:p>
                  </a:txBody>
                  <a:tcPr/>
                </a:tc>
                <a:tc>
                  <a:txBody>
                    <a:bodyPr/>
                    <a:lstStyle/>
                    <a:p>
                      <a:pPr algn="l"/>
                      <a:endParaRPr kumimoji="1" lang="en-US" altLang="ja-JP" sz="1400" b="0" dirty="0">
                        <a:latin typeface="MS PGothic" panose="020B0600070205080204" pitchFamily="34" charset="-128"/>
                        <a:ea typeface="MS PGothic" panose="020B0600070205080204" pitchFamily="34" charset="-128"/>
                      </a:endParaRPr>
                    </a:p>
                  </a:txBody>
                  <a:tcPr anchor="ctr"/>
                </a:tc>
                <a:tc>
                  <a:txBody>
                    <a:bodyPr/>
                    <a:lstStyle/>
                    <a:p>
                      <a:pPr algn="l"/>
                      <a:endParaRPr kumimoji="1" lang="ja-JP" altLang="en-US" sz="1400" b="0" dirty="0">
                        <a:latin typeface="MS PGothic" panose="020B0600070205080204" pitchFamily="34" charset="-128"/>
                        <a:ea typeface="MS PGothic" panose="020B0600070205080204" pitchFamily="34" charset="-128"/>
                      </a:endParaRPr>
                    </a:p>
                  </a:txBody>
                  <a:tcPr/>
                </a:tc>
                <a:extLst>
                  <a:ext uri="{0D108BD9-81ED-4DB2-BD59-A6C34878D82A}">
                    <a16:rowId xmlns:a16="http://schemas.microsoft.com/office/drawing/2014/main" val="10001"/>
                  </a:ext>
                </a:extLst>
              </a:tr>
              <a:tr h="285753">
                <a:tc>
                  <a:txBody>
                    <a:bodyPr/>
                    <a:lstStyle/>
                    <a:p>
                      <a:endParaRPr kumimoji="1" lang="ja-JP" altLang="en-US" sz="1400" b="0" dirty="0">
                        <a:latin typeface="MS PGothic" panose="020B0600070205080204" pitchFamily="34" charset="-128"/>
                        <a:ea typeface="MS PGothic" panose="020B0600070205080204" pitchFamily="34" charset="-128"/>
                      </a:endParaRPr>
                    </a:p>
                  </a:txBody>
                  <a:tcPr/>
                </a:tc>
                <a:tc>
                  <a:txBody>
                    <a:bodyPr/>
                    <a:lstStyle/>
                    <a:p>
                      <a:pPr algn="l"/>
                      <a:endParaRPr kumimoji="1" lang="ja-JP" altLang="en-US" sz="1400" b="0" dirty="0">
                        <a:latin typeface="MS PGothic" panose="020B0600070205080204" pitchFamily="34" charset="-128"/>
                        <a:ea typeface="MS PGothic" panose="020B0600070205080204" pitchFamily="34" charset="-128"/>
                      </a:endParaRPr>
                    </a:p>
                  </a:txBody>
                  <a:tcPr anchor="ctr"/>
                </a:tc>
                <a:tc>
                  <a:txBody>
                    <a:bodyPr/>
                    <a:lstStyle/>
                    <a:p>
                      <a:pPr algn="l"/>
                      <a:endParaRPr kumimoji="1" lang="ja-JP" altLang="en-US" sz="1400" b="0" dirty="0">
                        <a:latin typeface="MS PGothic" panose="020B0600070205080204" pitchFamily="34" charset="-128"/>
                        <a:ea typeface="MS PGothic" panose="020B0600070205080204" pitchFamily="34" charset="-128"/>
                      </a:endParaRPr>
                    </a:p>
                  </a:txBody>
                  <a:tcPr/>
                </a:tc>
                <a:extLst>
                  <a:ext uri="{0D108BD9-81ED-4DB2-BD59-A6C34878D82A}">
                    <a16:rowId xmlns:a16="http://schemas.microsoft.com/office/drawing/2014/main" val="10002"/>
                  </a:ext>
                </a:extLst>
              </a:tr>
              <a:tr h="285753">
                <a:tc>
                  <a:txBody>
                    <a:bodyPr/>
                    <a:lstStyle/>
                    <a:p>
                      <a:endParaRPr kumimoji="1" lang="ja-JP" altLang="en-US" sz="1400" b="0" dirty="0">
                        <a:latin typeface="MS PGothic" panose="020B0600070205080204" pitchFamily="34" charset="-128"/>
                        <a:ea typeface="MS PGothic" panose="020B0600070205080204" pitchFamily="34" charset="-128"/>
                      </a:endParaRPr>
                    </a:p>
                  </a:txBody>
                  <a:tcPr/>
                </a:tc>
                <a:tc>
                  <a:txBody>
                    <a:bodyPr/>
                    <a:lstStyle/>
                    <a:p>
                      <a:pPr algn="l"/>
                      <a:endParaRPr kumimoji="1" lang="ja-JP" altLang="en-US" sz="1400" b="0" dirty="0">
                        <a:latin typeface="MS PGothic" panose="020B0600070205080204" pitchFamily="34" charset="-128"/>
                        <a:ea typeface="MS PGothic" panose="020B0600070205080204" pitchFamily="34" charset="-128"/>
                      </a:endParaRPr>
                    </a:p>
                  </a:txBody>
                  <a:tcPr anchor="ctr"/>
                </a:tc>
                <a:tc>
                  <a:txBody>
                    <a:bodyPr/>
                    <a:lstStyle/>
                    <a:p>
                      <a:pPr algn="l"/>
                      <a:endParaRPr kumimoji="1" lang="ja-JP" altLang="en-US" sz="1400" b="0" dirty="0">
                        <a:latin typeface="MS PGothic" panose="020B0600070205080204" pitchFamily="34" charset="-128"/>
                        <a:ea typeface="MS PGothic" panose="020B0600070205080204" pitchFamily="34" charset="-128"/>
                      </a:endParaRPr>
                    </a:p>
                  </a:txBody>
                  <a:tcPr/>
                </a:tc>
                <a:extLst>
                  <a:ext uri="{0D108BD9-81ED-4DB2-BD59-A6C34878D82A}">
                    <a16:rowId xmlns:a16="http://schemas.microsoft.com/office/drawing/2014/main" val="2979432431"/>
                  </a:ext>
                </a:extLst>
              </a:tr>
              <a:tr h="285753">
                <a:tc>
                  <a:txBody>
                    <a:bodyPr/>
                    <a:lstStyle/>
                    <a:p>
                      <a:endParaRPr kumimoji="1" lang="ja-JP" altLang="en-US" sz="1400" b="0" dirty="0">
                        <a:latin typeface="MS PGothic" panose="020B0600070205080204" pitchFamily="34" charset="-128"/>
                        <a:ea typeface="MS PGothic" panose="020B0600070205080204" pitchFamily="34" charset="-128"/>
                      </a:endParaRPr>
                    </a:p>
                  </a:txBody>
                  <a:tcPr/>
                </a:tc>
                <a:tc>
                  <a:txBody>
                    <a:bodyPr/>
                    <a:lstStyle/>
                    <a:p>
                      <a:pPr algn="l"/>
                      <a:endParaRPr kumimoji="1" lang="ja-JP" altLang="en-US" sz="1400" b="0" dirty="0">
                        <a:latin typeface="MS PGothic" panose="020B0600070205080204" pitchFamily="34" charset="-128"/>
                        <a:ea typeface="MS PGothic" panose="020B0600070205080204" pitchFamily="34" charset="-128"/>
                      </a:endParaRPr>
                    </a:p>
                  </a:txBody>
                  <a:tcPr anchor="ctr"/>
                </a:tc>
                <a:tc>
                  <a:txBody>
                    <a:bodyPr/>
                    <a:lstStyle/>
                    <a:p>
                      <a:pPr algn="l"/>
                      <a:endParaRPr kumimoji="1" lang="ja-JP" altLang="en-US" sz="1400" b="0" dirty="0">
                        <a:latin typeface="MS PGothic" panose="020B0600070205080204" pitchFamily="34" charset="-128"/>
                        <a:ea typeface="MS PGothic" panose="020B0600070205080204" pitchFamily="34" charset="-128"/>
                      </a:endParaRPr>
                    </a:p>
                  </a:txBody>
                  <a:tcPr/>
                </a:tc>
                <a:extLst>
                  <a:ext uri="{0D108BD9-81ED-4DB2-BD59-A6C34878D82A}">
                    <a16:rowId xmlns:a16="http://schemas.microsoft.com/office/drawing/2014/main" val="1230108564"/>
                  </a:ext>
                </a:extLst>
              </a:tr>
              <a:tr h="285753">
                <a:tc>
                  <a:txBody>
                    <a:bodyPr/>
                    <a:lstStyle/>
                    <a:p>
                      <a:endParaRPr kumimoji="1" lang="ja-JP" altLang="en-US" sz="1400" b="0" dirty="0">
                        <a:latin typeface="MS PGothic" panose="020B0600070205080204" pitchFamily="34" charset="-128"/>
                        <a:ea typeface="MS PGothic" panose="020B0600070205080204" pitchFamily="34" charset="-128"/>
                      </a:endParaRPr>
                    </a:p>
                  </a:txBody>
                  <a:tcPr/>
                </a:tc>
                <a:tc>
                  <a:txBody>
                    <a:bodyPr/>
                    <a:lstStyle/>
                    <a:p>
                      <a:pPr algn="l"/>
                      <a:endParaRPr kumimoji="1" lang="ja-JP" altLang="en-US" sz="1400" b="0" dirty="0">
                        <a:latin typeface="MS PGothic" panose="020B0600070205080204" pitchFamily="34" charset="-128"/>
                        <a:ea typeface="MS PGothic" panose="020B0600070205080204" pitchFamily="34" charset="-128"/>
                      </a:endParaRPr>
                    </a:p>
                  </a:txBody>
                  <a:tcPr anchor="ctr"/>
                </a:tc>
                <a:tc>
                  <a:txBody>
                    <a:bodyPr/>
                    <a:lstStyle/>
                    <a:p>
                      <a:pPr algn="l"/>
                      <a:endParaRPr kumimoji="1" lang="ja-JP" altLang="en-US" sz="1400" b="0" dirty="0">
                        <a:latin typeface="MS PGothic" panose="020B0600070205080204" pitchFamily="34" charset="-128"/>
                        <a:ea typeface="MS PGothic" panose="020B0600070205080204" pitchFamily="34" charset="-128"/>
                      </a:endParaRPr>
                    </a:p>
                  </a:txBody>
                  <a:tcPr/>
                </a:tc>
                <a:extLst>
                  <a:ext uri="{0D108BD9-81ED-4DB2-BD59-A6C34878D82A}">
                    <a16:rowId xmlns:a16="http://schemas.microsoft.com/office/drawing/2014/main" val="1197752122"/>
                  </a:ext>
                </a:extLst>
              </a:tr>
              <a:tr h="285753">
                <a:tc>
                  <a:txBody>
                    <a:bodyPr/>
                    <a:lstStyle/>
                    <a:p>
                      <a:endParaRPr kumimoji="1" lang="ja-JP" altLang="en-US" sz="1400" b="0" dirty="0">
                        <a:latin typeface="MS PGothic" panose="020B0600070205080204" pitchFamily="34" charset="-128"/>
                        <a:ea typeface="MS PGothic" panose="020B0600070205080204" pitchFamily="34" charset="-128"/>
                      </a:endParaRPr>
                    </a:p>
                  </a:txBody>
                  <a:tcPr/>
                </a:tc>
                <a:tc>
                  <a:txBody>
                    <a:bodyPr/>
                    <a:lstStyle/>
                    <a:p>
                      <a:pPr algn="l"/>
                      <a:endParaRPr kumimoji="1" lang="ja-JP" altLang="en-US" sz="1400" b="0" dirty="0">
                        <a:latin typeface="MS PGothic" panose="020B0600070205080204" pitchFamily="34" charset="-128"/>
                        <a:ea typeface="MS PGothic" panose="020B0600070205080204" pitchFamily="34" charset="-128"/>
                      </a:endParaRPr>
                    </a:p>
                  </a:txBody>
                  <a:tcPr anchor="ctr"/>
                </a:tc>
                <a:tc>
                  <a:txBody>
                    <a:bodyPr/>
                    <a:lstStyle/>
                    <a:p>
                      <a:pPr algn="l"/>
                      <a:endParaRPr kumimoji="1" lang="ja-JP" altLang="en-US" sz="1400" b="0" dirty="0">
                        <a:latin typeface="MS PGothic" panose="020B0600070205080204" pitchFamily="34" charset="-128"/>
                        <a:ea typeface="MS PGothic" panose="020B0600070205080204" pitchFamily="34" charset="-128"/>
                      </a:endParaRPr>
                    </a:p>
                  </a:txBody>
                  <a:tcPr/>
                </a:tc>
                <a:extLst>
                  <a:ext uri="{0D108BD9-81ED-4DB2-BD59-A6C34878D82A}">
                    <a16:rowId xmlns:a16="http://schemas.microsoft.com/office/drawing/2014/main" val="2346301358"/>
                  </a:ext>
                </a:extLst>
              </a:tr>
              <a:tr h="285753">
                <a:tc>
                  <a:txBody>
                    <a:bodyPr/>
                    <a:lstStyle/>
                    <a:p>
                      <a:endParaRPr kumimoji="1" lang="ja-JP" altLang="en-US" sz="1400" b="0" dirty="0">
                        <a:latin typeface="MS PGothic" panose="020B0600070205080204" pitchFamily="34" charset="-128"/>
                        <a:ea typeface="MS PGothic" panose="020B0600070205080204" pitchFamily="34" charset="-128"/>
                      </a:endParaRPr>
                    </a:p>
                  </a:txBody>
                  <a:tcPr/>
                </a:tc>
                <a:tc>
                  <a:txBody>
                    <a:bodyPr/>
                    <a:lstStyle/>
                    <a:p>
                      <a:pPr algn="l"/>
                      <a:endParaRPr kumimoji="1" lang="ja-JP" altLang="en-US" sz="1400" b="0" dirty="0">
                        <a:latin typeface="MS PGothic" panose="020B0600070205080204" pitchFamily="34" charset="-128"/>
                        <a:ea typeface="MS PGothic" panose="020B0600070205080204" pitchFamily="34" charset="-128"/>
                      </a:endParaRPr>
                    </a:p>
                  </a:txBody>
                  <a:tcPr anchor="ctr"/>
                </a:tc>
                <a:tc>
                  <a:txBody>
                    <a:bodyPr/>
                    <a:lstStyle/>
                    <a:p>
                      <a:pPr algn="l"/>
                      <a:endParaRPr kumimoji="1" lang="ja-JP" altLang="en-US" sz="1400" b="0" dirty="0">
                        <a:latin typeface="MS PGothic" panose="020B0600070205080204" pitchFamily="34" charset="-128"/>
                        <a:ea typeface="MS PGothic" panose="020B0600070205080204" pitchFamily="34" charset="-128"/>
                      </a:endParaRPr>
                    </a:p>
                  </a:txBody>
                  <a:tcPr/>
                </a:tc>
                <a:extLst>
                  <a:ext uri="{0D108BD9-81ED-4DB2-BD59-A6C34878D82A}">
                    <a16:rowId xmlns:a16="http://schemas.microsoft.com/office/drawing/2014/main" val="2441043939"/>
                  </a:ext>
                </a:extLst>
              </a:tr>
              <a:tr h="285753">
                <a:tc>
                  <a:txBody>
                    <a:bodyPr/>
                    <a:lstStyle/>
                    <a:p>
                      <a:endParaRPr kumimoji="1" lang="ja-JP" altLang="en-US" sz="1400" b="0" dirty="0">
                        <a:latin typeface="MS PGothic" panose="020B0600070205080204" pitchFamily="34" charset="-128"/>
                        <a:ea typeface="MS PGothic" panose="020B0600070205080204" pitchFamily="34" charset="-128"/>
                      </a:endParaRPr>
                    </a:p>
                  </a:txBody>
                  <a:tcPr/>
                </a:tc>
                <a:tc>
                  <a:txBody>
                    <a:bodyPr/>
                    <a:lstStyle/>
                    <a:p>
                      <a:pPr algn="l"/>
                      <a:endParaRPr kumimoji="1" lang="ja-JP" altLang="en-US" sz="1400" b="0" dirty="0">
                        <a:latin typeface="MS PGothic" panose="020B0600070205080204" pitchFamily="34" charset="-128"/>
                        <a:ea typeface="MS PGothic" panose="020B0600070205080204" pitchFamily="34" charset="-128"/>
                      </a:endParaRPr>
                    </a:p>
                  </a:txBody>
                  <a:tcPr anchor="ctr"/>
                </a:tc>
                <a:tc>
                  <a:txBody>
                    <a:bodyPr/>
                    <a:lstStyle/>
                    <a:p>
                      <a:pPr algn="l"/>
                      <a:endParaRPr kumimoji="1" lang="ja-JP" altLang="en-US" sz="1400" b="0" dirty="0">
                        <a:latin typeface="MS PGothic" panose="020B0600070205080204" pitchFamily="34" charset="-128"/>
                        <a:ea typeface="MS PGothic" panose="020B0600070205080204" pitchFamily="34" charset="-128"/>
                      </a:endParaRPr>
                    </a:p>
                  </a:txBody>
                  <a:tcPr/>
                </a:tc>
                <a:extLst>
                  <a:ext uri="{0D108BD9-81ED-4DB2-BD59-A6C34878D82A}">
                    <a16:rowId xmlns:a16="http://schemas.microsoft.com/office/drawing/2014/main" val="4253148677"/>
                  </a:ext>
                </a:extLst>
              </a:tr>
              <a:tr h="285753">
                <a:tc>
                  <a:txBody>
                    <a:bodyPr/>
                    <a:lstStyle/>
                    <a:p>
                      <a:endParaRPr kumimoji="1" lang="ja-JP" altLang="en-US" sz="1400" b="0" dirty="0">
                        <a:latin typeface="MS PGothic" panose="020B0600070205080204" pitchFamily="34" charset="-128"/>
                        <a:ea typeface="MS PGothic" panose="020B0600070205080204" pitchFamily="34" charset="-128"/>
                      </a:endParaRPr>
                    </a:p>
                  </a:txBody>
                  <a:tcPr/>
                </a:tc>
                <a:tc>
                  <a:txBody>
                    <a:bodyPr/>
                    <a:lstStyle/>
                    <a:p>
                      <a:pPr algn="l"/>
                      <a:endParaRPr kumimoji="1" lang="ja-JP" altLang="en-US" sz="1400" b="0" dirty="0">
                        <a:latin typeface="MS PGothic" panose="020B0600070205080204" pitchFamily="34" charset="-128"/>
                        <a:ea typeface="MS PGothic" panose="020B0600070205080204" pitchFamily="34" charset="-128"/>
                      </a:endParaRPr>
                    </a:p>
                  </a:txBody>
                  <a:tcPr anchor="ctr"/>
                </a:tc>
                <a:tc>
                  <a:txBody>
                    <a:bodyPr/>
                    <a:lstStyle/>
                    <a:p>
                      <a:pPr algn="l"/>
                      <a:endParaRPr kumimoji="1" lang="ja-JP" altLang="en-US" sz="1400" b="0" dirty="0">
                        <a:latin typeface="MS PGothic" panose="020B0600070205080204" pitchFamily="34" charset="-128"/>
                        <a:ea typeface="MS PGothic" panose="020B0600070205080204" pitchFamily="34" charset="-128"/>
                      </a:endParaRPr>
                    </a:p>
                  </a:txBody>
                  <a:tcPr/>
                </a:tc>
                <a:extLst>
                  <a:ext uri="{0D108BD9-81ED-4DB2-BD59-A6C34878D82A}">
                    <a16:rowId xmlns:a16="http://schemas.microsoft.com/office/drawing/2014/main" val="2614101033"/>
                  </a:ext>
                </a:extLst>
              </a:tr>
              <a:tr h="285753">
                <a:tc>
                  <a:txBody>
                    <a:bodyPr/>
                    <a:lstStyle/>
                    <a:p>
                      <a:endParaRPr kumimoji="1" lang="ja-JP" altLang="en-US" sz="1400" b="0" dirty="0">
                        <a:latin typeface="MS PGothic" panose="020B0600070205080204" pitchFamily="34" charset="-128"/>
                        <a:ea typeface="MS PGothic" panose="020B0600070205080204" pitchFamily="34" charset="-128"/>
                      </a:endParaRPr>
                    </a:p>
                  </a:txBody>
                  <a:tcPr/>
                </a:tc>
                <a:tc>
                  <a:txBody>
                    <a:bodyPr/>
                    <a:lstStyle/>
                    <a:p>
                      <a:pPr algn="l"/>
                      <a:endParaRPr kumimoji="1" lang="ja-JP" altLang="en-US" sz="1400" b="0" dirty="0">
                        <a:latin typeface="MS PGothic" panose="020B0600070205080204" pitchFamily="34" charset="-128"/>
                        <a:ea typeface="MS PGothic" panose="020B0600070205080204" pitchFamily="34" charset="-128"/>
                      </a:endParaRPr>
                    </a:p>
                  </a:txBody>
                  <a:tcPr anchor="ctr"/>
                </a:tc>
                <a:tc>
                  <a:txBody>
                    <a:bodyPr/>
                    <a:lstStyle/>
                    <a:p>
                      <a:pPr algn="l"/>
                      <a:endParaRPr kumimoji="1" lang="ja-JP" altLang="en-US" sz="1400" b="0" dirty="0">
                        <a:latin typeface="MS PGothic" panose="020B0600070205080204" pitchFamily="34" charset="-128"/>
                        <a:ea typeface="MS PGothic" panose="020B0600070205080204" pitchFamily="34" charset="-128"/>
                      </a:endParaRPr>
                    </a:p>
                  </a:txBody>
                  <a:tcPr/>
                </a:tc>
                <a:extLst>
                  <a:ext uri="{0D108BD9-81ED-4DB2-BD59-A6C34878D82A}">
                    <a16:rowId xmlns:a16="http://schemas.microsoft.com/office/drawing/2014/main" val="3214103433"/>
                  </a:ext>
                </a:extLst>
              </a:tr>
            </a:tbl>
          </a:graphicData>
        </a:graphic>
      </p:graphicFrame>
      <p:sp>
        <p:nvSpPr>
          <p:cNvPr id="2" name="テキスト ボックス 1">
            <a:extLst>
              <a:ext uri="{FF2B5EF4-FFF2-40B4-BE49-F238E27FC236}">
                <a16:creationId xmlns:a16="http://schemas.microsoft.com/office/drawing/2014/main" id="{0AA74035-7FC3-1C58-9F27-B0170A63FD15}"/>
              </a:ext>
            </a:extLst>
          </p:cNvPr>
          <p:cNvSpPr txBox="1"/>
          <p:nvPr/>
        </p:nvSpPr>
        <p:spPr>
          <a:xfrm>
            <a:off x="1840524" y="5008997"/>
            <a:ext cx="5355804" cy="523220"/>
          </a:xfrm>
          <a:prstGeom prst="rect">
            <a:avLst/>
          </a:prstGeom>
          <a:noFill/>
          <a:ln>
            <a:solidFill>
              <a:srgbClr val="FF0000"/>
            </a:solidFill>
            <a:prstDash val="dash"/>
          </a:ln>
        </p:spPr>
        <p:txBody>
          <a:bodyPr wrap="square" rtlCol="0">
            <a:spAutoFit/>
          </a:bodyPr>
          <a:lstStyle/>
          <a:p>
            <a:pPr marL="285750" indent="-285750">
              <a:buFont typeface="Wingdings" pitchFamily="2" charset="2"/>
              <a:buChar char="l"/>
            </a:pPr>
            <a:r>
              <a:rPr lang="ja-JP" altLang="en-US" sz="1400">
                <a:solidFill>
                  <a:srgbClr val="FF0000"/>
                </a:solidFill>
                <a:latin typeface="MS PGothic" panose="020B0600070205080204" pitchFamily="34" charset="-128"/>
                <a:ea typeface="MS PGothic" panose="020B0600070205080204" pitchFamily="34" charset="-128"/>
              </a:rPr>
              <a:t>記載欄が不足する場合は、適宜行の追加や文字サイズの変更を行ってください。</a:t>
            </a:r>
            <a:endParaRPr lang="en-US" altLang="ja-JP" sz="1400" dirty="0">
              <a:solidFill>
                <a:srgbClr val="FF0000"/>
              </a:solidFill>
              <a:latin typeface="MS PGothic" panose="020B0600070205080204" pitchFamily="34" charset="-128"/>
              <a:ea typeface="MS PGothic" panose="020B0600070205080204" pitchFamily="34" charset="-128"/>
            </a:endParaRPr>
          </a:p>
        </p:txBody>
      </p:sp>
    </p:spTree>
    <p:extLst>
      <p:ext uri="{BB962C8B-B14F-4D97-AF65-F5344CB8AC3E}">
        <p14:creationId xmlns:p14="http://schemas.microsoft.com/office/powerpoint/2010/main" val="9613865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06383B-FFA0-3B05-0421-4F68B44AE0A4}"/>
            </a:ext>
          </a:extLst>
        </p:cNvPr>
        <p:cNvGrpSpPr/>
        <p:nvPr/>
      </p:nvGrpSpPr>
      <p:grpSpPr>
        <a:xfrm>
          <a:off x="0" y="0"/>
          <a:ext cx="0" cy="0"/>
          <a:chOff x="0" y="0"/>
          <a:chExt cx="0" cy="0"/>
        </a:xfrm>
      </p:grpSpPr>
      <p:sp>
        <p:nvSpPr>
          <p:cNvPr id="8" name="スライド番号プレースホルダー 7">
            <a:extLst>
              <a:ext uri="{FF2B5EF4-FFF2-40B4-BE49-F238E27FC236}">
                <a16:creationId xmlns:a16="http://schemas.microsoft.com/office/drawing/2014/main" id="{ABA77B8C-1A16-62FF-FA73-6A81D2D4F1D8}"/>
              </a:ext>
            </a:extLst>
          </p:cNvPr>
          <p:cNvSpPr>
            <a:spLocks noGrp="1"/>
          </p:cNvSpPr>
          <p:nvPr>
            <p:ph type="sldNum" sz="quarter" idx="12"/>
          </p:nvPr>
        </p:nvSpPr>
        <p:spPr>
          <a:xfrm>
            <a:off x="7196328" y="7891907"/>
            <a:ext cx="2057400" cy="365125"/>
          </a:xfrm>
        </p:spPr>
        <p:txBody>
          <a:bodyPr/>
          <a:lstStyle/>
          <a:p>
            <a:fld id="{651CBA4B-8EF1-4CE3-88F4-A830C22E5549}" type="slidenum">
              <a:rPr kumimoji="1" lang="ja-JP" altLang="en-US" smtClean="0">
                <a:latin typeface="MS PGothic" panose="020B0600070205080204" pitchFamily="34" charset="-128"/>
                <a:ea typeface="MS PGothic" panose="020B0600070205080204" pitchFamily="34" charset="-128"/>
              </a:rPr>
              <a:t>7</a:t>
            </a:fld>
            <a:endParaRPr kumimoji="1" lang="ja-JP" altLang="en-US">
              <a:latin typeface="MS PGothic" panose="020B0600070205080204" pitchFamily="34" charset="-128"/>
              <a:ea typeface="MS PGothic" panose="020B0600070205080204" pitchFamily="34" charset="-128"/>
            </a:endParaRPr>
          </a:p>
        </p:txBody>
      </p:sp>
      <p:sp>
        <p:nvSpPr>
          <p:cNvPr id="2" name="テキスト ボックス 1">
            <a:extLst>
              <a:ext uri="{FF2B5EF4-FFF2-40B4-BE49-F238E27FC236}">
                <a16:creationId xmlns:a16="http://schemas.microsoft.com/office/drawing/2014/main" id="{D3B600FC-7B41-60EF-2C5D-E147920EAE3E}"/>
              </a:ext>
            </a:extLst>
          </p:cNvPr>
          <p:cNvSpPr txBox="1"/>
          <p:nvPr/>
        </p:nvSpPr>
        <p:spPr>
          <a:xfrm>
            <a:off x="0" y="2763575"/>
            <a:ext cx="9144000" cy="369332"/>
          </a:xfrm>
          <a:prstGeom prst="rect">
            <a:avLst/>
          </a:prstGeom>
          <a:solidFill>
            <a:schemeClr val="accent5"/>
          </a:solidFill>
        </p:spPr>
        <p:txBody>
          <a:bodyPr wrap="square" rtlCol="0">
            <a:spAutoFit/>
          </a:bodyPr>
          <a:lstStyle/>
          <a:p>
            <a:r>
              <a:rPr lang="ja-JP" altLang="en-US">
                <a:solidFill>
                  <a:schemeClr val="bg1"/>
                </a:solidFill>
                <a:latin typeface="MS PGothic" panose="020B0600070205080204" pitchFamily="34" charset="-128"/>
                <a:ea typeface="MS PGothic" panose="020B0600070205080204" pitchFamily="34" charset="-128"/>
              </a:rPr>
              <a:t>その他</a:t>
            </a:r>
            <a:r>
              <a:rPr lang="ja-JP" altLang="en-US" sz="1400">
                <a:solidFill>
                  <a:schemeClr val="bg1"/>
                </a:solidFill>
                <a:latin typeface="MS PGothic" panose="020B0600070205080204" pitchFamily="34" charset="-128"/>
                <a:ea typeface="MS PGothic" panose="020B0600070205080204" pitchFamily="34" charset="-128"/>
              </a:rPr>
              <a:t>（要調整事項、希望等）</a:t>
            </a:r>
            <a:endParaRPr kumimoji="1" lang="ja-JP" altLang="en-US" sz="1400" dirty="0">
              <a:solidFill>
                <a:schemeClr val="bg1"/>
              </a:solidFill>
              <a:latin typeface="MS PGothic" panose="020B0600070205080204" pitchFamily="34" charset="-128"/>
              <a:ea typeface="MS PGothic" panose="020B0600070205080204" pitchFamily="34" charset="-128"/>
            </a:endParaRPr>
          </a:p>
        </p:txBody>
      </p:sp>
      <p:sp>
        <p:nvSpPr>
          <p:cNvPr id="4" name="テキスト ボックス 3">
            <a:extLst>
              <a:ext uri="{FF2B5EF4-FFF2-40B4-BE49-F238E27FC236}">
                <a16:creationId xmlns:a16="http://schemas.microsoft.com/office/drawing/2014/main" id="{7EB5CC89-C038-5766-B572-629178BD41DB}"/>
              </a:ext>
            </a:extLst>
          </p:cNvPr>
          <p:cNvSpPr txBox="1"/>
          <p:nvPr/>
        </p:nvSpPr>
        <p:spPr>
          <a:xfrm>
            <a:off x="0" y="0"/>
            <a:ext cx="9144000" cy="369332"/>
          </a:xfrm>
          <a:prstGeom prst="rect">
            <a:avLst/>
          </a:prstGeom>
          <a:solidFill>
            <a:schemeClr val="accent5"/>
          </a:solidFill>
        </p:spPr>
        <p:txBody>
          <a:bodyPr wrap="square" rtlCol="0">
            <a:spAutoFit/>
          </a:bodyPr>
          <a:lstStyle/>
          <a:p>
            <a:r>
              <a:rPr lang="ja-JP" altLang="en-US">
                <a:solidFill>
                  <a:schemeClr val="bg1"/>
                </a:solidFill>
                <a:latin typeface="MS PGothic" panose="020B0600070205080204" pitchFamily="34" charset="-128"/>
                <a:ea typeface="MS PGothic" panose="020B0600070205080204" pitchFamily="34" charset="-128"/>
              </a:rPr>
              <a:t>外部資金の申請・獲得状況</a:t>
            </a:r>
            <a:endParaRPr kumimoji="1" lang="ja-JP" altLang="en-US" sz="600" dirty="0">
              <a:solidFill>
                <a:schemeClr val="bg1"/>
              </a:solidFill>
              <a:latin typeface="MS PGothic" panose="020B0600070205080204" pitchFamily="34" charset="-128"/>
              <a:ea typeface="MS PGothic" panose="020B0600070205080204" pitchFamily="34" charset="-128"/>
            </a:endParaRPr>
          </a:p>
        </p:txBody>
      </p:sp>
      <p:sp>
        <p:nvSpPr>
          <p:cNvPr id="3" name="テキスト ボックス 2">
            <a:extLst>
              <a:ext uri="{FF2B5EF4-FFF2-40B4-BE49-F238E27FC236}">
                <a16:creationId xmlns:a16="http://schemas.microsoft.com/office/drawing/2014/main" id="{1128E344-2A90-B335-3E3C-D3C37E3FF532}"/>
              </a:ext>
            </a:extLst>
          </p:cNvPr>
          <p:cNvSpPr txBox="1"/>
          <p:nvPr/>
        </p:nvSpPr>
        <p:spPr>
          <a:xfrm>
            <a:off x="5861" y="468740"/>
            <a:ext cx="9144000" cy="261610"/>
          </a:xfrm>
          <a:prstGeom prst="rect">
            <a:avLst/>
          </a:prstGeom>
          <a:noFill/>
        </p:spPr>
        <p:txBody>
          <a:bodyPr wrap="square" rtlCol="0">
            <a:spAutoFit/>
          </a:bodyPr>
          <a:lstStyle/>
          <a:p>
            <a:r>
              <a:rPr lang="ja-JP" altLang="en-US" sz="1100">
                <a:latin typeface="MS PGothic" panose="020B0600070205080204" pitchFamily="34" charset="-128"/>
                <a:ea typeface="MS PGothic" panose="020B0600070205080204" pitchFamily="34" charset="-128"/>
              </a:rPr>
              <a:t>・現在の申請・獲得状況および、年次計画に記載した外部資金の獲得に向けた今後の計画について、簡潔かつ分かりやすく記載してください。</a:t>
            </a:r>
          </a:p>
        </p:txBody>
      </p:sp>
      <p:sp>
        <p:nvSpPr>
          <p:cNvPr id="5" name="テキスト ボックス 4">
            <a:extLst>
              <a:ext uri="{FF2B5EF4-FFF2-40B4-BE49-F238E27FC236}">
                <a16:creationId xmlns:a16="http://schemas.microsoft.com/office/drawing/2014/main" id="{6E4CB952-E59A-EC8F-E57B-B58709E50C93}"/>
              </a:ext>
            </a:extLst>
          </p:cNvPr>
          <p:cNvSpPr txBox="1"/>
          <p:nvPr/>
        </p:nvSpPr>
        <p:spPr>
          <a:xfrm>
            <a:off x="0" y="3231113"/>
            <a:ext cx="9144000" cy="1446550"/>
          </a:xfrm>
          <a:prstGeom prst="rect">
            <a:avLst/>
          </a:prstGeom>
          <a:noFill/>
        </p:spPr>
        <p:txBody>
          <a:bodyPr wrap="square" rtlCol="0">
            <a:spAutoFit/>
          </a:bodyPr>
          <a:lstStyle/>
          <a:p>
            <a:r>
              <a:rPr lang="ja-JP" altLang="en-US" sz="1100">
                <a:latin typeface="MS PGothic" panose="020B0600070205080204" pitchFamily="34" charset="-128"/>
                <a:ea typeface="MS PGothic" panose="020B0600070205080204" pitchFamily="34" charset="-128"/>
              </a:rPr>
              <a:t>・観測隊全体のオペレーションに大きな影響を及ぼす可能性のある計画を含む年次がある場合は、想定される影響等について記載してください。</a:t>
            </a:r>
            <a:endParaRPr lang="en-US" altLang="ja-JP" sz="1100" dirty="0">
              <a:latin typeface="MS PGothic" panose="020B0600070205080204" pitchFamily="34" charset="-128"/>
              <a:ea typeface="MS PGothic" panose="020B0600070205080204" pitchFamily="34" charset="-128"/>
            </a:endParaRPr>
          </a:p>
          <a:p>
            <a:r>
              <a:rPr lang="ja-JP" altLang="en-US" sz="1100">
                <a:latin typeface="MS PGothic" panose="020B0600070205080204" pitchFamily="34" charset="-128"/>
                <a:ea typeface="MS PGothic" panose="020B0600070205080204" pitchFamily="34" charset="-128"/>
              </a:rPr>
              <a:t>　具体例は下記のとおりです。</a:t>
            </a:r>
            <a:br>
              <a:rPr lang="ja-JP" altLang="en-US" sz="1100">
                <a:latin typeface="MS PGothic" panose="020B0600070205080204" pitchFamily="34" charset="-128"/>
                <a:ea typeface="MS PGothic" panose="020B0600070205080204" pitchFamily="34" charset="-128"/>
              </a:rPr>
            </a:br>
            <a:r>
              <a:rPr lang="ja-JP" altLang="en-US" sz="1100">
                <a:latin typeface="MS PGothic" panose="020B0600070205080204" pitchFamily="34" charset="-128"/>
                <a:ea typeface="MS PGothic" panose="020B0600070205080204" pitchFamily="34" charset="-128"/>
              </a:rPr>
              <a:t>　　・「しらせ」の通常航路（豪州</a:t>
            </a:r>
            <a:r>
              <a:rPr lang="en-US" altLang="ja-JP" sz="1100" dirty="0">
                <a:latin typeface="MS PGothic" panose="020B0600070205080204" pitchFamily="34" charset="-128"/>
                <a:ea typeface="MS PGothic" panose="020B0600070205080204" pitchFamily="34" charset="-128"/>
              </a:rPr>
              <a:t>〜</a:t>
            </a:r>
            <a:r>
              <a:rPr lang="ja-JP" altLang="en-US" sz="1100">
                <a:latin typeface="MS PGothic" panose="020B0600070205080204" pitchFamily="34" charset="-128"/>
                <a:ea typeface="MS PGothic" panose="020B0600070205080204" pitchFamily="34" charset="-128"/>
              </a:rPr>
              <a:t>昭和基地を</a:t>
            </a:r>
            <a:r>
              <a:rPr lang="en-US" altLang="ja-JP" sz="1100" dirty="0">
                <a:latin typeface="MS PGothic" panose="020B0600070205080204" pitchFamily="34" charset="-128"/>
                <a:ea typeface="MS PGothic" panose="020B0600070205080204" pitchFamily="34" charset="-128"/>
              </a:rPr>
              <a:t>1</a:t>
            </a:r>
            <a:r>
              <a:rPr lang="ja-JP" altLang="en-US" sz="1100">
                <a:latin typeface="MS PGothic" panose="020B0600070205080204" pitchFamily="34" charset="-128"/>
                <a:ea typeface="MS PGothic" panose="020B0600070205080204" pitchFamily="34" charset="-128"/>
              </a:rPr>
              <a:t>往復）からの変更を伴う計画</a:t>
            </a:r>
            <a:br>
              <a:rPr lang="ja-JP" altLang="en-US" sz="1100">
                <a:latin typeface="MS PGothic" panose="020B0600070205080204" pitchFamily="34" charset="-128"/>
                <a:ea typeface="MS PGothic" panose="020B0600070205080204" pitchFamily="34" charset="-128"/>
              </a:rPr>
            </a:br>
            <a:r>
              <a:rPr lang="ja-JP" altLang="en-US" sz="1100">
                <a:latin typeface="MS PGothic" panose="020B0600070205080204" pitchFamily="34" charset="-128"/>
                <a:ea typeface="MS PGothic" panose="020B0600070205080204" pitchFamily="34" charset="-128"/>
              </a:rPr>
              <a:t>　　・内陸トラバースを伴う計画</a:t>
            </a:r>
            <a:br>
              <a:rPr lang="ja-JP" altLang="en-US" sz="1100">
                <a:latin typeface="MS PGothic" panose="020B0600070205080204" pitchFamily="34" charset="-128"/>
                <a:ea typeface="MS PGothic" panose="020B0600070205080204" pitchFamily="34" charset="-128"/>
              </a:rPr>
            </a:br>
            <a:r>
              <a:rPr lang="ja-JP" altLang="en-US" sz="1100">
                <a:latin typeface="MS PGothic" panose="020B0600070205080204" pitchFamily="34" charset="-128"/>
                <a:ea typeface="MS PGothic" panose="020B0600070205080204" pitchFamily="34" charset="-128"/>
              </a:rPr>
              <a:t>　　・南極航空網（</a:t>
            </a:r>
            <a:r>
              <a:rPr lang="en-US" altLang="ja-JP" sz="1100" dirty="0">
                <a:latin typeface="MS PGothic" panose="020B0600070205080204" pitchFamily="34" charset="-128"/>
                <a:ea typeface="MS PGothic" panose="020B0600070205080204" pitchFamily="34" charset="-128"/>
              </a:rPr>
              <a:t>DROMLAN</a:t>
            </a:r>
            <a:r>
              <a:rPr lang="ja-JP" altLang="en-US" sz="1100">
                <a:latin typeface="MS PGothic" panose="020B0600070205080204" pitchFamily="34" charset="-128"/>
                <a:ea typeface="MS PGothic" panose="020B0600070205080204" pitchFamily="34" charset="-128"/>
              </a:rPr>
              <a:t>）を利用する計画　等</a:t>
            </a:r>
            <a:endParaRPr lang="en-US" altLang="ja-JP" sz="1100" dirty="0">
              <a:latin typeface="MS PGothic" panose="020B0600070205080204" pitchFamily="34" charset="-128"/>
              <a:ea typeface="MS PGothic" panose="020B0600070205080204" pitchFamily="34" charset="-128"/>
            </a:endParaRPr>
          </a:p>
          <a:p>
            <a:r>
              <a:rPr lang="ja-JP" altLang="en-US" sz="1100">
                <a:latin typeface="MS PGothic" panose="020B0600070205080204" pitchFamily="34" charset="-128"/>
                <a:ea typeface="MS PGothic" panose="020B0600070205080204" pitchFamily="34" charset="-128"/>
              </a:rPr>
              <a:t>・他の研究課題（</a:t>
            </a:r>
            <a:r>
              <a:rPr lang="en-US" altLang="ja-JP" sz="1100" dirty="0">
                <a:latin typeface="MS PGothic" panose="020B0600070205080204" pitchFamily="34" charset="-128"/>
                <a:ea typeface="MS PGothic" panose="020B0600070205080204" pitchFamily="34" charset="-128"/>
              </a:rPr>
              <a:t>2025</a:t>
            </a:r>
            <a:r>
              <a:rPr lang="ja-JP" altLang="en-US" sz="1100">
                <a:latin typeface="MS PGothic" panose="020B0600070205080204" pitchFamily="34" charset="-128"/>
                <a:ea typeface="MS PGothic" panose="020B0600070205080204" pitchFamily="34" charset="-128"/>
              </a:rPr>
              <a:t>年</a:t>
            </a:r>
            <a:r>
              <a:rPr lang="en-US" altLang="ja-JP" sz="1100" dirty="0">
                <a:latin typeface="MS PGothic" panose="020B0600070205080204" pitchFamily="34" charset="-128"/>
                <a:ea typeface="MS PGothic" panose="020B0600070205080204" pitchFamily="34" charset="-128"/>
              </a:rPr>
              <a:t>12</a:t>
            </a:r>
            <a:r>
              <a:rPr lang="ja-JP" altLang="en-US" sz="1100">
                <a:latin typeface="MS PGothic" panose="020B0600070205080204" pitchFamily="34" charset="-128"/>
                <a:ea typeface="MS PGothic" panose="020B0600070205080204" pitchFamily="34" charset="-128"/>
              </a:rPr>
              <a:t>月開催の極域科学シンポジウムの特別セッションで提案のあった課題等）との連携により、双方にとって効果的な研究成果の創出や、観測の効率的な実施が期待される場合には、その内容を記載してください。</a:t>
            </a:r>
          </a:p>
          <a:p>
            <a:r>
              <a:rPr lang="ja-JP" altLang="en-US" sz="1100">
                <a:latin typeface="MS PGothic" panose="020B0600070205080204" pitchFamily="34" charset="-128"/>
                <a:ea typeface="MS PGothic" panose="020B0600070205080204" pitchFamily="34" charset="-128"/>
              </a:rPr>
              <a:t>・必要に応じて図表等を用いて、簡潔かつ分かりやすく記載してください。</a:t>
            </a:r>
          </a:p>
        </p:txBody>
      </p:sp>
    </p:spTree>
    <p:extLst>
      <p:ext uri="{BB962C8B-B14F-4D97-AF65-F5344CB8AC3E}">
        <p14:creationId xmlns:p14="http://schemas.microsoft.com/office/powerpoint/2010/main" val="292363522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1929</TotalTime>
  <Words>702</Words>
  <Application>Microsoft Macintosh PowerPoint</Application>
  <PresentationFormat>画面に合わせる (4:3)</PresentationFormat>
  <Paragraphs>77</Paragraphs>
  <Slides>7</Slides>
  <Notes>6</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7</vt:i4>
      </vt:variant>
    </vt:vector>
  </HeadingPairs>
  <TitlesOfParts>
    <vt:vector size="13" baseType="lpstr">
      <vt:lpstr>MS PGothic</vt:lpstr>
      <vt:lpstr>Arial</vt:lpstr>
      <vt:lpstr>Calibri</vt:lpstr>
      <vt:lpstr>Calibri Light</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subject/>
  <dc:creator/>
  <cp:keywords/>
  <dc:description/>
  <cp:lastModifiedBy>Kentaro Ito</cp:lastModifiedBy>
  <cp:revision>91</cp:revision>
  <cp:lastPrinted>2019-12-16T02:42:27Z</cp:lastPrinted>
  <dcterms:created xsi:type="dcterms:W3CDTF">2019-12-12T02:12:51Z</dcterms:created>
  <dcterms:modified xsi:type="dcterms:W3CDTF">2026-02-26T11:48:59Z</dcterms:modified>
  <cp:category/>
</cp:coreProperties>
</file>